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Layouts/slideLayout25.xml" ContentType="application/vnd.openxmlformats-officedocument.presentationml.slideLayout+xml"/>
  <Override PartName="/ppt/slides/slide5.xml" ContentType="application/vnd.openxmlformats-officedocument.presentationml.slid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5.xml" ContentType="application/vnd.openxmlformats-officedocument.presentationml.slideLayout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Layouts/slideLayout24.xml" ContentType="application/vnd.openxmlformats-officedocument.presentationml.slideLayout+xml"/>
  <Override PartName="/ppt/slides/slide4.xml" ContentType="application/vnd.openxmlformats-officedocument.presentationml.slide+xml"/>
  <Override PartName="/ppt/theme/themeOverride1.xml" ContentType="application/vnd.openxmlformats-officedocument.themeOverr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charts/chart2.xml" ContentType="application/vnd.openxmlformats-officedocument.drawingml.chart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Default Extension="wmf" ContentType="image/x-wmf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86" r:id="rId1"/>
    <p:sldMasterId id="2147483660" r:id="rId2"/>
  </p:sldMasterIdLst>
  <p:notesMasterIdLst>
    <p:notesMasterId r:id="rId32"/>
  </p:notesMasterIdLst>
  <p:handoutMasterIdLst>
    <p:handoutMasterId r:id="rId33"/>
  </p:handoutMasterIdLst>
  <p:sldIdLst>
    <p:sldId id="256" r:id="rId3"/>
    <p:sldId id="333" r:id="rId4"/>
    <p:sldId id="281" r:id="rId5"/>
    <p:sldId id="278" r:id="rId6"/>
    <p:sldId id="259" r:id="rId7"/>
    <p:sldId id="279" r:id="rId8"/>
    <p:sldId id="280" r:id="rId9"/>
    <p:sldId id="282" r:id="rId10"/>
    <p:sldId id="262" r:id="rId11"/>
    <p:sldId id="291" r:id="rId12"/>
    <p:sldId id="285" r:id="rId13"/>
    <p:sldId id="294" r:id="rId14"/>
    <p:sldId id="321" r:id="rId15"/>
    <p:sldId id="328" r:id="rId16"/>
    <p:sldId id="297" r:id="rId17"/>
    <p:sldId id="290" r:id="rId18"/>
    <p:sldId id="305" r:id="rId19"/>
    <p:sldId id="309" r:id="rId20"/>
    <p:sldId id="306" r:id="rId21"/>
    <p:sldId id="307" r:id="rId22"/>
    <p:sldId id="323" r:id="rId23"/>
    <p:sldId id="316" r:id="rId24"/>
    <p:sldId id="317" r:id="rId25"/>
    <p:sldId id="314" r:id="rId26"/>
    <p:sldId id="326" r:id="rId27"/>
    <p:sldId id="257" r:id="rId28"/>
    <p:sldId id="330" r:id="rId29"/>
    <p:sldId id="331" r:id="rId30"/>
    <p:sldId id="332" r:id="rId31"/>
  </p:sldIdLst>
  <p:sldSz cx="9144000" cy="6858000" type="screen4x3"/>
  <p:notesSz cx="6794500" cy="9931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15" autoAdjust="0"/>
    <p:restoredTop sz="93705" autoAdjust="0"/>
  </p:normalViewPr>
  <p:slideViewPr>
    <p:cSldViewPr showGuides="1">
      <p:cViewPr>
        <p:scale>
          <a:sx n="80" d="100"/>
          <a:sy n="80" d="100"/>
        </p:scale>
        <p:origin x="-2520" y="-1520"/>
      </p:cViewPr>
      <p:guideLst>
        <p:guide orient="horz" pos="482"/>
        <p:guide pos="55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0"/>
    </p:cViewPr>
  </p:sorterViewPr>
  <p:notesViewPr>
    <p:cSldViewPr showGuides="1">
      <p:cViewPr varScale="1">
        <p:scale>
          <a:sx n="53" d="100"/>
          <a:sy n="53" d="100"/>
        </p:scale>
        <p:origin x="-2820" y="-108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2.vhb.org\Daten\Oeffentlichkeitsarbeit\Grafiken_Praesentationen_Filme\Zahlen\Belegungen_und_Kursdurchf&#252;hrungen_deutsch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2.vhb.org\Daten\Oeffentlichkeitsarbeit\Grafiken_Praesentationen_Filme\Zahlen\Belegungen_und_Kursdurchf&#252;hrungen_deutsc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"/>
  <c:chart>
    <c:view3D>
      <c:rAngAx val="1"/>
    </c:view3D>
    <c:plotArea>
      <c:layout>
        <c:manualLayout>
          <c:layoutTarget val="inner"/>
          <c:xMode val="edge"/>
          <c:yMode val="edge"/>
          <c:x val="0.0601815621993871"/>
          <c:y val="0.0538303984729182"/>
          <c:w val="0.887417038816087"/>
          <c:h val="0.681449085583939"/>
        </c:manualLayout>
      </c:layout>
      <c:bar3DChart>
        <c:barDir val="col"/>
        <c:grouping val="stacked"/>
        <c:ser>
          <c:idx val="0"/>
          <c:order val="0"/>
          <c:tx>
            <c:strRef>
              <c:f>'Belegungen, Kurse, Belegungsvol'!$B$19</c:f>
              <c:strCache>
                <c:ptCount val="1"/>
                <c:pt idx="0">
                  <c:v>winter term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lang="de-DE" sz="1200"/>
                </a:pPr>
                <a:endParaRPr lang="fr-FR"/>
              </a:p>
            </c:txPr>
            <c:showVal val="1"/>
          </c:dLbls>
          <c:cat>
            <c:strRef>
              <c:f>'Belegungen, Kurse, Belegungsvol'!$A$20:$A$32</c:f>
              <c:strCache>
                <c:ptCount val="13"/>
                <c:pt idx="0">
                  <c:v>00/01</c:v>
                </c:pt>
                <c:pt idx="1">
                  <c:v>01/02</c:v>
                </c:pt>
                <c:pt idx="2">
                  <c:v>02/03</c:v>
                </c:pt>
                <c:pt idx="3">
                  <c:v>03/04</c:v>
                </c:pt>
                <c:pt idx="4">
                  <c:v>04/05</c:v>
                </c:pt>
                <c:pt idx="5">
                  <c:v>05/06</c:v>
                </c:pt>
                <c:pt idx="6">
                  <c:v>06/07</c:v>
                </c:pt>
                <c:pt idx="7">
                  <c:v>07/08</c:v>
                </c:pt>
                <c:pt idx="8">
                  <c:v>08/09</c:v>
                </c:pt>
                <c:pt idx="9">
                  <c:v>09/10</c:v>
                </c:pt>
                <c:pt idx="10">
                  <c:v>10/11</c:v>
                </c:pt>
                <c:pt idx="11">
                  <c:v>11/12</c:v>
                </c:pt>
                <c:pt idx="12">
                  <c:v>12/13</c:v>
                </c:pt>
              </c:strCache>
            </c:strRef>
          </c:cat>
          <c:val>
            <c:numRef>
              <c:f>'Belegungen, Kurse, Belegungsvol'!$B$20:$B$32</c:f>
              <c:numCache>
                <c:formatCode>General</c:formatCode>
                <c:ptCount val="13"/>
                <c:pt idx="0">
                  <c:v>46.0</c:v>
                </c:pt>
                <c:pt idx="1">
                  <c:v>40.0</c:v>
                </c:pt>
                <c:pt idx="2">
                  <c:v>45.0</c:v>
                </c:pt>
                <c:pt idx="3">
                  <c:v>55.0</c:v>
                </c:pt>
                <c:pt idx="4">
                  <c:v>113.0</c:v>
                </c:pt>
                <c:pt idx="5">
                  <c:v>167.0</c:v>
                </c:pt>
                <c:pt idx="6">
                  <c:v>172.0</c:v>
                </c:pt>
                <c:pt idx="7">
                  <c:v>168.0</c:v>
                </c:pt>
                <c:pt idx="8">
                  <c:v>186.0</c:v>
                </c:pt>
                <c:pt idx="9">
                  <c:v>199.0</c:v>
                </c:pt>
                <c:pt idx="10">
                  <c:v>219.0</c:v>
                </c:pt>
                <c:pt idx="11">
                  <c:v>249.0</c:v>
                </c:pt>
                <c:pt idx="12">
                  <c:v>281.0</c:v>
                </c:pt>
              </c:numCache>
            </c:numRef>
          </c:val>
        </c:ser>
        <c:ser>
          <c:idx val="1"/>
          <c:order val="1"/>
          <c:tx>
            <c:strRef>
              <c:f>'Belegungen, Kurse, Belegungsvol'!$C$19</c:f>
              <c:strCache>
                <c:ptCount val="1"/>
                <c:pt idx="0">
                  <c:v>summer term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lang="de-DE" sz="1200"/>
                </a:pPr>
                <a:endParaRPr lang="fr-FR"/>
              </a:p>
            </c:txPr>
            <c:showVal val="1"/>
          </c:dLbls>
          <c:cat>
            <c:strRef>
              <c:f>'Belegungen, Kurse, Belegungsvol'!$A$20:$A$32</c:f>
              <c:strCache>
                <c:ptCount val="13"/>
                <c:pt idx="0">
                  <c:v>00/01</c:v>
                </c:pt>
                <c:pt idx="1">
                  <c:v>01/02</c:v>
                </c:pt>
                <c:pt idx="2">
                  <c:v>02/03</c:v>
                </c:pt>
                <c:pt idx="3">
                  <c:v>03/04</c:v>
                </c:pt>
                <c:pt idx="4">
                  <c:v>04/05</c:v>
                </c:pt>
                <c:pt idx="5">
                  <c:v>05/06</c:v>
                </c:pt>
                <c:pt idx="6">
                  <c:v>06/07</c:v>
                </c:pt>
                <c:pt idx="7">
                  <c:v>07/08</c:v>
                </c:pt>
                <c:pt idx="8">
                  <c:v>08/09</c:v>
                </c:pt>
                <c:pt idx="9">
                  <c:v>09/10</c:v>
                </c:pt>
                <c:pt idx="10">
                  <c:v>10/11</c:v>
                </c:pt>
                <c:pt idx="11">
                  <c:v>11/12</c:v>
                </c:pt>
                <c:pt idx="12">
                  <c:v>12/13</c:v>
                </c:pt>
              </c:strCache>
            </c:strRef>
          </c:cat>
          <c:val>
            <c:numRef>
              <c:f>'Belegungen, Kurse, Belegungsvol'!$C$20:$C$32</c:f>
              <c:numCache>
                <c:formatCode>General</c:formatCode>
                <c:ptCount val="13"/>
                <c:pt idx="0">
                  <c:v>39.0</c:v>
                </c:pt>
                <c:pt idx="1">
                  <c:v>39.0</c:v>
                </c:pt>
                <c:pt idx="2">
                  <c:v>39.0</c:v>
                </c:pt>
                <c:pt idx="3">
                  <c:v>90.0</c:v>
                </c:pt>
                <c:pt idx="4">
                  <c:v>152.0</c:v>
                </c:pt>
                <c:pt idx="5">
                  <c:v>162.0</c:v>
                </c:pt>
                <c:pt idx="6">
                  <c:v>165.0</c:v>
                </c:pt>
                <c:pt idx="7">
                  <c:v>186.0</c:v>
                </c:pt>
                <c:pt idx="8">
                  <c:v>195.0</c:v>
                </c:pt>
                <c:pt idx="9">
                  <c:v>208.0</c:v>
                </c:pt>
                <c:pt idx="10">
                  <c:v>244.0</c:v>
                </c:pt>
                <c:pt idx="11">
                  <c:v>268.0</c:v>
                </c:pt>
                <c:pt idx="12">
                  <c:v>300.0</c:v>
                </c:pt>
              </c:numCache>
            </c:numRef>
          </c:val>
        </c:ser>
        <c:shape val="box"/>
        <c:axId val="457475736"/>
        <c:axId val="457498920"/>
        <c:axId val="0"/>
      </c:bar3DChart>
      <c:catAx>
        <c:axId val="457475736"/>
        <c:scaling>
          <c:orientation val="minMax"/>
        </c:scaling>
        <c:axPos val="b"/>
        <c:tickLblPos val="nextTo"/>
        <c:txPr>
          <a:bodyPr/>
          <a:lstStyle/>
          <a:p>
            <a:pPr>
              <a:defRPr lang="de-DE" sz="1200" baseline="0"/>
            </a:pPr>
            <a:endParaRPr lang="fr-FR"/>
          </a:p>
        </c:txPr>
        <c:crossAx val="457498920"/>
        <c:crosses val="autoZero"/>
        <c:auto val="1"/>
        <c:lblAlgn val="ctr"/>
        <c:lblOffset val="100"/>
      </c:catAx>
      <c:valAx>
        <c:axId val="4574989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de-DE" sz="1200"/>
            </a:pPr>
            <a:endParaRPr lang="fr-FR"/>
          </a:p>
        </c:txPr>
        <c:crossAx val="4574757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02856833427831"/>
          <c:y val="0.928841017348549"/>
          <c:w val="0.352268764884854"/>
          <c:h val="0.0374289427413807"/>
        </c:manualLayout>
      </c:layout>
      <c:txPr>
        <a:bodyPr/>
        <a:lstStyle/>
        <a:p>
          <a:pPr>
            <a:defRPr lang="de-DE" sz="1200"/>
          </a:pPr>
          <a:endParaRPr lang="fr-FR"/>
        </a:p>
      </c:txPr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'Belegungen, Kurse, Belegungsvol'!$B$3</c:f>
              <c:strCache>
                <c:ptCount val="1"/>
                <c:pt idx="0">
                  <c:v>winter term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 rot="-5400000" vert="horz"/>
              <a:lstStyle/>
              <a:p>
                <a:pPr>
                  <a:defRPr lang="de-DE" sz="1200" b="1"/>
                </a:pPr>
                <a:endParaRPr lang="fr-FR"/>
              </a:p>
            </c:txPr>
            <c:showVal val="1"/>
          </c:dLbls>
          <c:cat>
            <c:strRef>
              <c:f>'Belegungen, Kurse, Belegungsvol'!$A$4:$A$16</c:f>
              <c:strCache>
                <c:ptCount val="13"/>
                <c:pt idx="0">
                  <c:v>00/01</c:v>
                </c:pt>
                <c:pt idx="1">
                  <c:v>01/02</c:v>
                </c:pt>
                <c:pt idx="2">
                  <c:v>02/03</c:v>
                </c:pt>
                <c:pt idx="3">
                  <c:v>03/04</c:v>
                </c:pt>
                <c:pt idx="4">
                  <c:v>04/05</c:v>
                </c:pt>
                <c:pt idx="5">
                  <c:v>05/06</c:v>
                </c:pt>
                <c:pt idx="6">
                  <c:v>06/07</c:v>
                </c:pt>
                <c:pt idx="7">
                  <c:v>07/08</c:v>
                </c:pt>
                <c:pt idx="8">
                  <c:v>08/09</c:v>
                </c:pt>
                <c:pt idx="9">
                  <c:v>09/10</c:v>
                </c:pt>
                <c:pt idx="10">
                  <c:v>10/11</c:v>
                </c:pt>
                <c:pt idx="11">
                  <c:v>11/12</c:v>
                </c:pt>
                <c:pt idx="12">
                  <c:v>12/13</c:v>
                </c:pt>
              </c:strCache>
            </c:strRef>
          </c:cat>
          <c:val>
            <c:numRef>
              <c:f>'Belegungen, Kurse, Belegungsvol'!$B$4:$B$16</c:f>
              <c:numCache>
                <c:formatCode>#,##0</c:formatCode>
                <c:ptCount val="13"/>
                <c:pt idx="0">
                  <c:v>1146.0</c:v>
                </c:pt>
                <c:pt idx="1">
                  <c:v>1379.0</c:v>
                </c:pt>
                <c:pt idx="2">
                  <c:v>2379.0</c:v>
                </c:pt>
                <c:pt idx="3">
                  <c:v>3738.0</c:v>
                </c:pt>
                <c:pt idx="4">
                  <c:v>8191.0</c:v>
                </c:pt>
                <c:pt idx="5">
                  <c:v>25222.0</c:v>
                </c:pt>
                <c:pt idx="6">
                  <c:v>27077.0</c:v>
                </c:pt>
                <c:pt idx="7">
                  <c:v>24192.0</c:v>
                </c:pt>
                <c:pt idx="8">
                  <c:v>27003.0</c:v>
                </c:pt>
                <c:pt idx="9">
                  <c:v>34257.0</c:v>
                </c:pt>
                <c:pt idx="10">
                  <c:v>40093.0</c:v>
                </c:pt>
                <c:pt idx="11">
                  <c:v>53256.0</c:v>
                </c:pt>
                <c:pt idx="12">
                  <c:v>60891.0</c:v>
                </c:pt>
              </c:numCache>
            </c:numRef>
          </c:val>
        </c:ser>
        <c:ser>
          <c:idx val="1"/>
          <c:order val="1"/>
          <c:tx>
            <c:strRef>
              <c:f>'Belegungen, Kurse, Belegungsvol'!$C$3</c:f>
              <c:strCache>
                <c:ptCount val="1"/>
                <c:pt idx="0">
                  <c:v>summer term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5"/>
              <c:showVal val="1"/>
            </c:dLbl>
            <c:dLbl>
              <c:idx val="6"/>
              <c:showVal val="1"/>
            </c:dLbl>
            <c:dLbl>
              <c:idx val="7"/>
              <c:showVal val="1"/>
            </c:dLbl>
            <c:dLbl>
              <c:idx val="8"/>
              <c:showVal val="1"/>
            </c:dLbl>
            <c:dLbl>
              <c:idx val="9"/>
              <c:showVal val="1"/>
            </c:dLbl>
            <c:dLbl>
              <c:idx val="10"/>
              <c:showVal val="1"/>
            </c:dLbl>
            <c:dLbl>
              <c:idx val="11"/>
              <c:showVal val="1"/>
            </c:dLbl>
            <c:delete val="1"/>
          </c:dLbls>
          <c:cat>
            <c:strRef>
              <c:f>'Belegungen, Kurse, Belegungsvol'!$A$4:$A$16</c:f>
              <c:strCache>
                <c:ptCount val="13"/>
                <c:pt idx="0">
                  <c:v>00/01</c:v>
                </c:pt>
                <c:pt idx="1">
                  <c:v>01/02</c:v>
                </c:pt>
                <c:pt idx="2">
                  <c:v>02/03</c:v>
                </c:pt>
                <c:pt idx="3">
                  <c:v>03/04</c:v>
                </c:pt>
                <c:pt idx="4">
                  <c:v>04/05</c:v>
                </c:pt>
                <c:pt idx="5">
                  <c:v>05/06</c:v>
                </c:pt>
                <c:pt idx="6">
                  <c:v>06/07</c:v>
                </c:pt>
                <c:pt idx="7">
                  <c:v>07/08</c:v>
                </c:pt>
                <c:pt idx="8">
                  <c:v>08/09</c:v>
                </c:pt>
                <c:pt idx="9">
                  <c:v>09/10</c:v>
                </c:pt>
                <c:pt idx="10">
                  <c:v>10/11</c:v>
                </c:pt>
                <c:pt idx="11">
                  <c:v>11/12</c:v>
                </c:pt>
                <c:pt idx="12">
                  <c:v>12/13</c:v>
                </c:pt>
              </c:strCache>
            </c:strRef>
          </c:cat>
          <c:val>
            <c:numRef>
              <c:f>'Belegungen, Kurse, Belegungsvol'!$C$4:$C$16</c:f>
              <c:numCache>
                <c:formatCode>#,##0</c:formatCode>
                <c:ptCount val="13"/>
                <c:pt idx="0">
                  <c:v>957.0</c:v>
                </c:pt>
                <c:pt idx="1">
                  <c:v>1784.0</c:v>
                </c:pt>
                <c:pt idx="2">
                  <c:v>2429.0</c:v>
                </c:pt>
                <c:pt idx="3">
                  <c:v>5418.0</c:v>
                </c:pt>
                <c:pt idx="4">
                  <c:v>11632.0</c:v>
                </c:pt>
                <c:pt idx="5">
                  <c:v>19356.0</c:v>
                </c:pt>
                <c:pt idx="6">
                  <c:v>19525.0</c:v>
                </c:pt>
                <c:pt idx="7">
                  <c:v>22907.0</c:v>
                </c:pt>
                <c:pt idx="8">
                  <c:v>26467.0</c:v>
                </c:pt>
                <c:pt idx="9">
                  <c:v>32164.0</c:v>
                </c:pt>
                <c:pt idx="10">
                  <c:v>39423.0</c:v>
                </c:pt>
                <c:pt idx="11">
                  <c:v>48742.0</c:v>
                </c:pt>
              </c:numCache>
            </c:numRef>
          </c:val>
        </c:ser>
        <c:shape val="box"/>
        <c:axId val="457229960"/>
        <c:axId val="457226760"/>
        <c:axId val="0"/>
      </c:bar3DChart>
      <c:catAx>
        <c:axId val="457229960"/>
        <c:scaling>
          <c:orientation val="minMax"/>
        </c:scaling>
        <c:axPos val="b"/>
        <c:tickLblPos val="nextTo"/>
        <c:txPr>
          <a:bodyPr/>
          <a:lstStyle/>
          <a:p>
            <a:pPr>
              <a:defRPr lang="de-DE" sz="1200"/>
            </a:pPr>
            <a:endParaRPr lang="fr-FR"/>
          </a:p>
        </c:txPr>
        <c:crossAx val="457226760"/>
        <c:crosses val="autoZero"/>
        <c:auto val="1"/>
        <c:lblAlgn val="ctr"/>
        <c:lblOffset val="100"/>
      </c:catAx>
      <c:valAx>
        <c:axId val="45722676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lang="de-DE" sz="1200"/>
            </a:pPr>
            <a:endParaRPr lang="fr-FR"/>
          </a:p>
        </c:txPr>
        <c:crossAx val="457229960"/>
        <c:crosses val="autoZero"/>
        <c:crossBetween val="between"/>
      </c:valAx>
    </c:plotArea>
    <c:legend>
      <c:legendPos val="b"/>
      <c:txPr>
        <a:bodyPr/>
        <a:lstStyle/>
        <a:p>
          <a:pPr>
            <a:defRPr lang="de-DE" sz="1200"/>
          </a:pPr>
          <a:endParaRPr lang="fr-FR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0.11796</cdr:x>
      <cdr:y>0.48438</cdr:y>
    </cdr:from>
    <cdr:to>
      <cdr:x>0.16536</cdr:x>
      <cdr:y>0.53001</cdr:y>
    </cdr:to>
    <cdr:sp macro="" textlink="">
      <cdr:nvSpPr>
        <cdr:cNvPr id="3" name="Textfeld 4"/>
        <cdr:cNvSpPr txBox="1"/>
      </cdr:nvSpPr>
      <cdr:spPr>
        <a:xfrm xmlns:a="http://schemas.openxmlformats.org/drawingml/2006/main">
          <a:off x="1035200" y="3168071"/>
          <a:ext cx="415968" cy="298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de-D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de-DE" sz="1200" b="1" dirty="0" smtClean="0"/>
            <a:t>85     </a:t>
          </a:r>
          <a:endParaRPr lang="de-DE" sz="1200" b="1" dirty="0"/>
        </a:p>
      </cdr:txBody>
    </cdr:sp>
  </cdr:relSizeAnchor>
  <cdr:relSizeAnchor xmlns:cdr="http://schemas.openxmlformats.org/drawingml/2006/chartDrawing">
    <cdr:from>
      <cdr:x>0.18676</cdr:x>
      <cdr:y>0.48778</cdr:y>
    </cdr:from>
    <cdr:to>
      <cdr:x>0.23416</cdr:x>
      <cdr:y>0.53341</cdr:y>
    </cdr:to>
    <cdr:sp macro="" textlink="">
      <cdr:nvSpPr>
        <cdr:cNvPr id="4" name="Textfeld 4"/>
        <cdr:cNvSpPr txBox="1"/>
      </cdr:nvSpPr>
      <cdr:spPr>
        <a:xfrm xmlns:a="http://schemas.openxmlformats.org/drawingml/2006/main">
          <a:off x="1638954" y="3190317"/>
          <a:ext cx="415968" cy="298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de-DE" sz="1200" b="1" dirty="0" smtClean="0"/>
            <a:t>79     </a:t>
          </a:r>
          <a:endParaRPr lang="de-DE" sz="1200" b="1" dirty="0"/>
        </a:p>
      </cdr:txBody>
    </cdr:sp>
  </cdr:relSizeAnchor>
  <cdr:relSizeAnchor xmlns:cdr="http://schemas.openxmlformats.org/drawingml/2006/chartDrawing">
    <cdr:from>
      <cdr:x>0.24806</cdr:x>
      <cdr:y>0.49088</cdr:y>
    </cdr:from>
    <cdr:to>
      <cdr:x>0.29546</cdr:x>
      <cdr:y>0.53651</cdr:y>
    </cdr:to>
    <cdr:sp macro="" textlink="">
      <cdr:nvSpPr>
        <cdr:cNvPr id="5" name="Textfeld 4"/>
        <cdr:cNvSpPr txBox="1"/>
      </cdr:nvSpPr>
      <cdr:spPr>
        <a:xfrm xmlns:a="http://schemas.openxmlformats.org/drawingml/2006/main">
          <a:off x="2176922" y="3210601"/>
          <a:ext cx="415968" cy="298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de-DE" sz="1200" b="1" dirty="0" smtClean="0"/>
            <a:t>84     </a:t>
          </a:r>
          <a:endParaRPr lang="de-DE" sz="1200" b="1" dirty="0"/>
        </a:p>
      </cdr:txBody>
    </cdr:sp>
  </cdr:relSizeAnchor>
  <cdr:relSizeAnchor xmlns:cdr="http://schemas.openxmlformats.org/drawingml/2006/chartDrawing">
    <cdr:from>
      <cdr:x>0.36542</cdr:x>
      <cdr:y>0.32933</cdr:y>
    </cdr:from>
    <cdr:to>
      <cdr:x>0.42608</cdr:x>
      <cdr:y>0.37168</cdr:y>
    </cdr:to>
    <cdr:sp macro="" textlink="">
      <cdr:nvSpPr>
        <cdr:cNvPr id="6" name="Textfeld 4"/>
        <cdr:cNvSpPr txBox="1"/>
      </cdr:nvSpPr>
      <cdr:spPr>
        <a:xfrm xmlns:a="http://schemas.openxmlformats.org/drawingml/2006/main">
          <a:off x="3206786" y="2154011"/>
          <a:ext cx="532334" cy="2769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de-DE" sz="1200" b="1" dirty="0" smtClean="0"/>
            <a:t>265     </a:t>
          </a:r>
          <a:endParaRPr lang="de-DE" sz="1200" b="1" dirty="0"/>
        </a:p>
      </cdr:txBody>
    </cdr:sp>
  </cdr:relSizeAnchor>
  <cdr:relSizeAnchor xmlns:cdr="http://schemas.openxmlformats.org/drawingml/2006/chartDrawing">
    <cdr:from>
      <cdr:x>0.45945</cdr:x>
      <cdr:y>0.25705</cdr:y>
    </cdr:from>
    <cdr:to>
      <cdr:x>0.50686</cdr:x>
      <cdr:y>0.2994</cdr:y>
    </cdr:to>
    <cdr:sp macro="" textlink="">
      <cdr:nvSpPr>
        <cdr:cNvPr id="7" name="Textfeld 4"/>
        <cdr:cNvSpPr txBox="1"/>
      </cdr:nvSpPr>
      <cdr:spPr>
        <a:xfrm xmlns:a="http://schemas.openxmlformats.org/drawingml/2006/main">
          <a:off x="4032036" y="1681209"/>
          <a:ext cx="41597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de-DE" sz="1200" b="1" dirty="0" smtClean="0"/>
            <a:t>     </a:t>
          </a:r>
          <a:endParaRPr lang="de-DE" sz="1200" b="1" dirty="0"/>
        </a:p>
      </cdr:txBody>
    </cdr:sp>
  </cdr:relSizeAnchor>
  <cdr:relSizeAnchor xmlns:cdr="http://schemas.openxmlformats.org/drawingml/2006/chartDrawing">
    <cdr:from>
      <cdr:x>0.3005</cdr:x>
      <cdr:y>0.44122</cdr:y>
    </cdr:from>
    <cdr:to>
      <cdr:x>0.37237</cdr:x>
      <cdr:y>0.48685</cdr:y>
    </cdr:to>
    <cdr:sp macro="" textlink="">
      <cdr:nvSpPr>
        <cdr:cNvPr id="8" name="Textfeld 4"/>
        <cdr:cNvSpPr txBox="1"/>
      </cdr:nvSpPr>
      <cdr:spPr>
        <a:xfrm xmlns:a="http://schemas.openxmlformats.org/drawingml/2006/main">
          <a:off x="2637063" y="2885780"/>
          <a:ext cx="630710" cy="298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de-DE" sz="1200" b="1" dirty="0" smtClean="0"/>
            <a:t>145</a:t>
          </a:r>
          <a:endParaRPr lang="de-DE" sz="1200" b="1" dirty="0"/>
        </a:p>
      </cdr:txBody>
    </cdr:sp>
  </cdr:relSizeAnchor>
  <cdr:relSizeAnchor xmlns:cdr="http://schemas.openxmlformats.org/drawingml/2006/chartDrawing">
    <cdr:from>
      <cdr:x>0.42605</cdr:x>
      <cdr:y>0.2699</cdr:y>
    </cdr:from>
    <cdr:to>
      <cdr:x>0.4867</cdr:x>
      <cdr:y>0.31225</cdr:y>
    </cdr:to>
    <cdr:sp macro="" textlink="">
      <cdr:nvSpPr>
        <cdr:cNvPr id="9" name="Textfeld 4"/>
        <cdr:cNvSpPr txBox="1"/>
      </cdr:nvSpPr>
      <cdr:spPr>
        <a:xfrm xmlns:a="http://schemas.openxmlformats.org/drawingml/2006/main">
          <a:off x="3738860" y="1765281"/>
          <a:ext cx="532246" cy="2769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de-DE" sz="1200" b="1" dirty="0" smtClean="0"/>
            <a:t>329    </a:t>
          </a:r>
          <a:endParaRPr lang="de-DE" sz="1200" b="1" dirty="0"/>
        </a:p>
      </cdr:txBody>
    </cdr:sp>
  </cdr:relSizeAnchor>
  <cdr:relSizeAnchor xmlns:cdr="http://schemas.openxmlformats.org/drawingml/2006/chartDrawing">
    <cdr:from>
      <cdr:x>0.49335</cdr:x>
      <cdr:y>0.26119</cdr:y>
    </cdr:from>
    <cdr:to>
      <cdr:x>0.55401</cdr:x>
      <cdr:y>0.30354</cdr:y>
    </cdr:to>
    <cdr:sp macro="" textlink="">
      <cdr:nvSpPr>
        <cdr:cNvPr id="10" name="Textfeld 4"/>
        <cdr:cNvSpPr txBox="1"/>
      </cdr:nvSpPr>
      <cdr:spPr>
        <a:xfrm xmlns:a="http://schemas.openxmlformats.org/drawingml/2006/main">
          <a:off x="4329507" y="1708294"/>
          <a:ext cx="532334" cy="2769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de-DE" sz="1200" b="1" dirty="0" smtClean="0"/>
            <a:t>337     </a:t>
          </a:r>
          <a:endParaRPr lang="de-DE" sz="1200" b="1" dirty="0"/>
        </a:p>
      </cdr:txBody>
    </cdr:sp>
  </cdr:relSizeAnchor>
  <cdr:relSizeAnchor xmlns:cdr="http://schemas.openxmlformats.org/drawingml/2006/chartDrawing">
    <cdr:from>
      <cdr:x>0.55289</cdr:x>
      <cdr:y>0.24629</cdr:y>
    </cdr:from>
    <cdr:to>
      <cdr:x>0.61355</cdr:x>
      <cdr:y>0.28864</cdr:y>
    </cdr:to>
    <cdr:sp macro="" textlink="">
      <cdr:nvSpPr>
        <cdr:cNvPr id="11" name="Textfeld 4"/>
        <cdr:cNvSpPr txBox="1"/>
      </cdr:nvSpPr>
      <cdr:spPr>
        <a:xfrm xmlns:a="http://schemas.openxmlformats.org/drawingml/2006/main">
          <a:off x="4852003" y="1610832"/>
          <a:ext cx="532334" cy="2769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de-DE" sz="1200" b="1" dirty="0" smtClean="0"/>
            <a:t>265     </a:t>
          </a:r>
          <a:endParaRPr lang="de-DE" sz="1200" b="1" dirty="0"/>
        </a:p>
      </cdr:txBody>
    </cdr:sp>
  </cdr:relSizeAnchor>
  <cdr:relSizeAnchor xmlns:cdr="http://schemas.openxmlformats.org/drawingml/2006/chartDrawing">
    <cdr:from>
      <cdr:x>0.61872</cdr:x>
      <cdr:y>0.21946</cdr:y>
    </cdr:from>
    <cdr:to>
      <cdr:x>0.67938</cdr:x>
      <cdr:y>0.26181</cdr:y>
    </cdr:to>
    <cdr:sp macro="" textlink="">
      <cdr:nvSpPr>
        <cdr:cNvPr id="12" name="Textfeld 4"/>
        <cdr:cNvSpPr txBox="1"/>
      </cdr:nvSpPr>
      <cdr:spPr>
        <a:xfrm xmlns:a="http://schemas.openxmlformats.org/drawingml/2006/main">
          <a:off x="5429666" y="1435403"/>
          <a:ext cx="532334" cy="2769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de-DE" sz="1200" b="1" dirty="0" smtClean="0"/>
            <a:t>349     </a:t>
          </a:r>
          <a:endParaRPr lang="de-DE" sz="1200" b="1" dirty="0"/>
        </a:p>
      </cdr:txBody>
    </cdr:sp>
  </cdr:relSizeAnchor>
  <cdr:relSizeAnchor xmlns:cdr="http://schemas.openxmlformats.org/drawingml/2006/chartDrawing">
    <cdr:from>
      <cdr:x>0.67896</cdr:x>
      <cdr:y>0.19254</cdr:y>
    </cdr:from>
    <cdr:to>
      <cdr:x>0.73962</cdr:x>
      <cdr:y>0.2349</cdr:y>
    </cdr:to>
    <cdr:sp macro="" textlink="">
      <cdr:nvSpPr>
        <cdr:cNvPr id="13" name="Textfeld 4"/>
        <cdr:cNvSpPr txBox="1"/>
      </cdr:nvSpPr>
      <cdr:spPr>
        <a:xfrm xmlns:a="http://schemas.openxmlformats.org/drawingml/2006/main">
          <a:off x="5958350" y="1259337"/>
          <a:ext cx="532334" cy="277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de-DE" sz="1200" b="1" dirty="0" smtClean="0"/>
            <a:t>407    </a:t>
          </a:r>
          <a:endParaRPr lang="de-DE" sz="1200" b="1" dirty="0"/>
        </a:p>
      </cdr:txBody>
    </cdr:sp>
  </cdr:relSizeAnchor>
  <cdr:relSizeAnchor xmlns:cdr="http://schemas.openxmlformats.org/drawingml/2006/chartDrawing">
    <cdr:from>
      <cdr:x>0.74288</cdr:x>
      <cdr:y>0.14306</cdr:y>
    </cdr:from>
    <cdr:to>
      <cdr:x>0.80353</cdr:x>
      <cdr:y>0.18541</cdr:y>
    </cdr:to>
    <cdr:sp macro="" textlink="">
      <cdr:nvSpPr>
        <cdr:cNvPr id="14" name="Textfeld 4"/>
        <cdr:cNvSpPr txBox="1"/>
      </cdr:nvSpPr>
      <cdr:spPr>
        <a:xfrm xmlns:a="http://schemas.openxmlformats.org/drawingml/2006/main">
          <a:off x="6519277" y="935692"/>
          <a:ext cx="532246" cy="2769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de-DE" sz="1200" b="1" dirty="0" smtClean="0"/>
            <a:t>463     </a:t>
          </a:r>
          <a:endParaRPr lang="de-DE" sz="1200" b="1" dirty="0"/>
        </a:p>
      </cdr:txBody>
    </cdr:sp>
  </cdr:relSizeAnchor>
  <cdr:relSizeAnchor xmlns:cdr="http://schemas.openxmlformats.org/drawingml/2006/chartDrawing">
    <cdr:from>
      <cdr:x>0.80315</cdr:x>
      <cdr:y>0.09578</cdr:y>
    </cdr:from>
    <cdr:to>
      <cdr:x>0.86381</cdr:x>
      <cdr:y>0.13813</cdr:y>
    </cdr:to>
    <cdr:sp macro="" textlink="">
      <cdr:nvSpPr>
        <cdr:cNvPr id="15" name="Textfeld 4"/>
        <cdr:cNvSpPr txBox="1"/>
      </cdr:nvSpPr>
      <cdr:spPr>
        <a:xfrm xmlns:a="http://schemas.openxmlformats.org/drawingml/2006/main">
          <a:off x="7048222" y="626441"/>
          <a:ext cx="532334" cy="2769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de-DE" sz="1200" b="1" dirty="0" smtClean="0"/>
            <a:t>517</a:t>
          </a:r>
          <a:endParaRPr lang="de-DE" sz="1200" b="1" dirty="0"/>
        </a:p>
      </cdr:txBody>
    </cdr:sp>
  </cdr:relSizeAnchor>
  <cdr:relSizeAnchor xmlns:cdr="http://schemas.openxmlformats.org/drawingml/2006/chartDrawing">
    <cdr:from>
      <cdr:x>0.86242</cdr:x>
      <cdr:y>0.01948</cdr:y>
    </cdr:from>
    <cdr:to>
      <cdr:x>0.92664</cdr:x>
      <cdr:y>0.07067</cdr:y>
    </cdr:to>
    <cdr:sp macro="" textlink="">
      <cdr:nvSpPr>
        <cdr:cNvPr id="18" name="Textfeld 17"/>
        <cdr:cNvSpPr txBox="1"/>
      </cdr:nvSpPr>
      <cdr:spPr>
        <a:xfrm xmlns:a="http://schemas.openxmlformats.org/drawingml/2006/main">
          <a:off x="6768752" y="109612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1200" b="1" dirty="0" smtClean="0"/>
            <a:t>581</a:t>
          </a:r>
          <a:endParaRPr lang="de-DE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2A445-A30A-452E-B351-6FCE12D245B3}" type="datetimeFigureOut">
              <a:rPr lang="de-DE" smtClean="0"/>
              <a:pPr/>
              <a:t>10/06/13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D9A17-DA2A-4FE6-9A44-C2B33D674ED6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E462FE6-D276-48F5-BF7C-643AF911600E}" type="datetime1">
              <a:rPr lang="de-DE"/>
              <a:pPr>
                <a:defRPr/>
              </a:pPr>
              <a:t>10/06/13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9B43FDF4-4381-4755-9134-4A97C2B28A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3FDF4-4381-4755-9134-4A97C2B28AA1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2C629B-6C74-4752-AB02-9B26650FADCC}" type="slidenum">
              <a:rPr lang="de-DE" smtClean="0"/>
              <a:pPr/>
              <a:t>14</a:t>
            </a:fld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3FDF4-4381-4755-9134-4A97C2B28AA1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3FDF4-4381-4755-9134-4A97C2B28AA1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3FDF4-4381-4755-9134-4A97C2B28AA1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3FDF4-4381-4755-9134-4A97C2B28AA1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3FDF4-4381-4755-9134-4A97C2B28AA1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3FDF4-4381-4755-9134-4A97C2B28AA1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3FDF4-4381-4755-9134-4A97C2B28AA1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3FDF4-4381-4755-9134-4A97C2B28AA1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3FDF4-4381-4755-9134-4A97C2B28AA1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3.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an EU-</a:t>
            </a:r>
            <a:r>
              <a:rPr lang="de-DE" dirty="0" err="1" smtClean="0"/>
              <a:t>survey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3FDF4-4381-4755-9134-4A97C2B28AA1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3FDF4-4381-4755-9134-4A97C2B28AA1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3FDF4-4381-4755-9134-4A97C2B28AA1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de-DE" smtClean="0"/>
          </a:p>
        </p:txBody>
      </p:sp>
      <p:sp>
        <p:nvSpPr>
          <p:cNvPr id="3994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707019-B64B-4D2E-A384-276911F357C4}" type="slidenum">
              <a:rPr lang="de-DE" smtClean="0"/>
              <a:pPr/>
              <a:t>7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words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..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3FDF4-4381-4755-9134-4A97C2B28AA1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3FDF4-4381-4755-9134-4A97C2B28AA1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3FDF4-4381-4755-9134-4A97C2B28AA1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3FDF4-4381-4755-9134-4A97C2B28AA1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chemeClr val="accent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 lang="de-DE" sz="3200" b="1" kern="1200" dirty="0">
                <a:solidFill>
                  <a:schemeClr val="accent2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lang="de-DE" sz="3200" b="1" kern="1200" dirty="0">
                <a:solidFill>
                  <a:schemeClr val="accent2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de-DE" sz="3200" b="1" kern="1200" dirty="0">
                <a:solidFill>
                  <a:schemeClr val="accent2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  <a:prstGeom prst="rect">
            <a:avLst/>
          </a:prstGeom>
        </p:spPr>
        <p:txBody>
          <a:bodyPr/>
          <a:lstStyle>
            <a:lvl1pPr algn="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lang="de-DE" sz="3200" b="1" kern="1200" dirty="0" smtClean="0">
                <a:solidFill>
                  <a:schemeClr val="accent2"/>
                </a:solidFill>
                <a:latin typeface="Arial" charset="0"/>
                <a:ea typeface="ＭＳ Ｐゴシック" charset="-128"/>
                <a:cs typeface="+mn-cs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 lang="de-DE" sz="3200" b="1" kern="1200" dirty="0" smtClean="0">
                <a:solidFill>
                  <a:schemeClr val="accent2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de-DE" sz="3200" b="1" kern="1200" dirty="0" smtClean="0">
                <a:solidFill>
                  <a:schemeClr val="accent2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  <a:prstGeom prst="rect">
            <a:avLst/>
          </a:prstGeom>
        </p:spPr>
        <p:txBody>
          <a:bodyPr/>
          <a:lstStyle>
            <a:lvl1pPr algn="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435280" cy="1143000"/>
          </a:xfrm>
          <a:prstGeom prst="rect">
            <a:avLst/>
          </a:prstGeom>
        </p:spPr>
        <p:txBody>
          <a:bodyPr/>
          <a:lstStyle>
            <a:lvl1pPr algn="r">
              <a:defRPr lang="de-DE" sz="3200" b="1" dirty="0" err="1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err="1" smtClean="0"/>
              <a:t>TitelmasterfTitelmasterformat</a:t>
            </a:r>
            <a:r>
              <a:rPr lang="de-DE" dirty="0" smtClean="0"/>
              <a:t> durch Klicken </a:t>
            </a:r>
            <a:r>
              <a:rPr lang="de-DE" dirty="0" err="1" smtClean="0"/>
              <a:t>bearbeitenormat</a:t>
            </a:r>
            <a:r>
              <a:rPr lang="de-DE" dirty="0" smtClean="0"/>
              <a:t>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  <a:prstGeom prst="rect">
            <a:avLst/>
          </a:prstGeom>
        </p:spPr>
        <p:txBody>
          <a:bodyPr/>
          <a:lstStyle>
            <a:lvl1pPr algn="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4" Type="http://schemas.openxmlformats.org/officeDocument/2006/relationships/image" Target="../media/image3.wmf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file:///D:/users/config/bavhb001/Lokale%20Einstellungen/Temporary%20Internet%20Files/OLK37/logo_blau_rgb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115888"/>
            <a:ext cx="19431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140575" y="4221163"/>
            <a:ext cx="2003425" cy="234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3" name="Line 5"/>
          <p:cNvSpPr>
            <a:spLocks noChangeShapeType="1"/>
          </p:cNvSpPr>
          <p:nvPr/>
        </p:nvSpPr>
        <p:spPr bwMode="auto">
          <a:xfrm>
            <a:off x="1763713" y="6308725"/>
            <a:ext cx="7056437" cy="0"/>
          </a:xfrm>
          <a:prstGeom prst="line">
            <a:avLst/>
          </a:prstGeom>
          <a:noFill/>
          <a:ln w="28575">
            <a:solidFill>
              <a:srgbClr val="B5CFD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6492875" y="5827713"/>
            <a:ext cx="2420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de-DE" sz="2000" b="1">
                <a:solidFill>
                  <a:srgbClr val="0046B4"/>
                </a:solidFill>
                <a:latin typeface="Verdana" pitchFamily="34" charset="0"/>
              </a:rPr>
              <a:t>www.vhb.org</a:t>
            </a:r>
          </a:p>
        </p:txBody>
      </p:sp>
      <p:grpSp>
        <p:nvGrpSpPr>
          <p:cNvPr id="2" name="Group 9"/>
          <p:cNvGrpSpPr>
            <a:grpSpLocks noChangeAspect="1"/>
          </p:cNvGrpSpPr>
          <p:nvPr/>
        </p:nvGrpSpPr>
        <p:grpSpPr bwMode="auto">
          <a:xfrm>
            <a:off x="0" y="0"/>
            <a:ext cx="468313" cy="6858000"/>
            <a:chOff x="0" y="0"/>
            <a:chExt cx="295" cy="4320"/>
          </a:xfrm>
        </p:grpSpPr>
        <p:sp>
          <p:nvSpPr>
            <p:cNvPr id="124936" name="AutoShape 8"/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295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38" name="Rectangle 10"/>
            <p:cNvSpPr>
              <a:spLocks noChangeArrowheads="1"/>
            </p:cNvSpPr>
            <p:nvPr userDrawn="1"/>
          </p:nvSpPr>
          <p:spPr bwMode="auto">
            <a:xfrm>
              <a:off x="-1" y="0"/>
              <a:ext cx="288" cy="1"/>
            </a:xfrm>
            <a:prstGeom prst="rect">
              <a:avLst/>
            </a:prstGeom>
            <a:solidFill>
              <a:srgbClr val="0046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39" name="Rectangle 11"/>
            <p:cNvSpPr>
              <a:spLocks noChangeArrowheads="1"/>
            </p:cNvSpPr>
            <p:nvPr userDrawn="1"/>
          </p:nvSpPr>
          <p:spPr bwMode="auto">
            <a:xfrm>
              <a:off x="-1" y="0"/>
              <a:ext cx="288" cy="23"/>
            </a:xfrm>
            <a:prstGeom prst="rect">
              <a:avLst/>
            </a:prstGeom>
            <a:solidFill>
              <a:srgbClr val="0046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40" name="Rectangle 12"/>
            <p:cNvSpPr>
              <a:spLocks noChangeArrowheads="1"/>
            </p:cNvSpPr>
            <p:nvPr userDrawn="1"/>
          </p:nvSpPr>
          <p:spPr bwMode="auto">
            <a:xfrm>
              <a:off x="-1" y="23"/>
              <a:ext cx="288" cy="24"/>
            </a:xfrm>
            <a:prstGeom prst="rect">
              <a:avLst/>
            </a:prstGeom>
            <a:solidFill>
              <a:srgbClr val="0046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41" name="Rectangle 13"/>
            <p:cNvSpPr>
              <a:spLocks noChangeArrowheads="1"/>
            </p:cNvSpPr>
            <p:nvPr userDrawn="1"/>
          </p:nvSpPr>
          <p:spPr bwMode="auto">
            <a:xfrm>
              <a:off x="-1" y="47"/>
              <a:ext cx="288" cy="24"/>
            </a:xfrm>
            <a:prstGeom prst="rect">
              <a:avLst/>
            </a:prstGeom>
            <a:solidFill>
              <a:srgbClr val="01478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42" name="Rectangle 14"/>
            <p:cNvSpPr>
              <a:spLocks noChangeArrowheads="1"/>
            </p:cNvSpPr>
            <p:nvPr userDrawn="1"/>
          </p:nvSpPr>
          <p:spPr bwMode="auto">
            <a:xfrm>
              <a:off x="-1" y="71"/>
              <a:ext cx="288" cy="24"/>
            </a:xfrm>
            <a:prstGeom prst="rect">
              <a:avLst/>
            </a:prstGeom>
            <a:solidFill>
              <a:srgbClr val="02488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43" name="Rectangle 15"/>
            <p:cNvSpPr>
              <a:spLocks noChangeArrowheads="1"/>
            </p:cNvSpPr>
            <p:nvPr userDrawn="1"/>
          </p:nvSpPr>
          <p:spPr bwMode="auto">
            <a:xfrm>
              <a:off x="-1" y="95"/>
              <a:ext cx="288" cy="24"/>
            </a:xfrm>
            <a:prstGeom prst="rect">
              <a:avLst/>
            </a:prstGeom>
            <a:solidFill>
              <a:srgbClr val="03498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44" name="Rectangle 16"/>
            <p:cNvSpPr>
              <a:spLocks noChangeArrowheads="1"/>
            </p:cNvSpPr>
            <p:nvPr userDrawn="1"/>
          </p:nvSpPr>
          <p:spPr bwMode="auto">
            <a:xfrm>
              <a:off x="-1" y="119"/>
              <a:ext cx="288" cy="24"/>
            </a:xfrm>
            <a:prstGeom prst="rect">
              <a:avLst/>
            </a:prstGeom>
            <a:solidFill>
              <a:srgbClr val="04499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45" name="Rectangle 17"/>
            <p:cNvSpPr>
              <a:spLocks noChangeArrowheads="1"/>
            </p:cNvSpPr>
            <p:nvPr userDrawn="1"/>
          </p:nvSpPr>
          <p:spPr bwMode="auto">
            <a:xfrm>
              <a:off x="-1" y="143"/>
              <a:ext cx="288" cy="23"/>
            </a:xfrm>
            <a:prstGeom prst="rect">
              <a:avLst/>
            </a:prstGeom>
            <a:solidFill>
              <a:srgbClr val="054A9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46" name="Rectangle 18"/>
            <p:cNvSpPr>
              <a:spLocks noChangeArrowheads="1"/>
            </p:cNvSpPr>
            <p:nvPr userDrawn="1"/>
          </p:nvSpPr>
          <p:spPr bwMode="auto">
            <a:xfrm>
              <a:off x="-1" y="166"/>
              <a:ext cx="288" cy="24"/>
            </a:xfrm>
            <a:prstGeom prst="rect">
              <a:avLst/>
            </a:prstGeom>
            <a:solidFill>
              <a:srgbClr val="064B9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47" name="Rectangle 19"/>
            <p:cNvSpPr>
              <a:spLocks noChangeArrowheads="1"/>
            </p:cNvSpPr>
            <p:nvPr userDrawn="1"/>
          </p:nvSpPr>
          <p:spPr bwMode="auto">
            <a:xfrm>
              <a:off x="-1" y="190"/>
              <a:ext cx="288" cy="24"/>
            </a:xfrm>
            <a:prstGeom prst="rect">
              <a:avLst/>
            </a:prstGeom>
            <a:solidFill>
              <a:srgbClr val="074C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48" name="Rectangle 20"/>
            <p:cNvSpPr>
              <a:spLocks noChangeArrowheads="1"/>
            </p:cNvSpPr>
            <p:nvPr userDrawn="1"/>
          </p:nvSpPr>
          <p:spPr bwMode="auto">
            <a:xfrm>
              <a:off x="-1" y="214"/>
              <a:ext cx="288" cy="24"/>
            </a:xfrm>
            <a:prstGeom prst="rect">
              <a:avLst/>
            </a:prstGeom>
            <a:solidFill>
              <a:srgbClr val="084C9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49" name="Rectangle 21"/>
            <p:cNvSpPr>
              <a:spLocks noChangeArrowheads="1"/>
            </p:cNvSpPr>
            <p:nvPr userDrawn="1"/>
          </p:nvSpPr>
          <p:spPr bwMode="auto">
            <a:xfrm>
              <a:off x="-1" y="238"/>
              <a:ext cx="288" cy="24"/>
            </a:xfrm>
            <a:prstGeom prst="rect">
              <a:avLst/>
            </a:prstGeom>
            <a:solidFill>
              <a:srgbClr val="094D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50" name="Rectangle 22"/>
            <p:cNvSpPr>
              <a:spLocks noChangeArrowheads="1"/>
            </p:cNvSpPr>
            <p:nvPr userDrawn="1"/>
          </p:nvSpPr>
          <p:spPr bwMode="auto">
            <a:xfrm>
              <a:off x="-1" y="262"/>
              <a:ext cx="288" cy="23"/>
            </a:xfrm>
            <a:prstGeom prst="rect">
              <a:avLst/>
            </a:prstGeom>
            <a:solidFill>
              <a:srgbClr val="0A4E9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51" name="Rectangle 23"/>
            <p:cNvSpPr>
              <a:spLocks noChangeArrowheads="1"/>
            </p:cNvSpPr>
            <p:nvPr userDrawn="1"/>
          </p:nvSpPr>
          <p:spPr bwMode="auto">
            <a:xfrm>
              <a:off x="-1" y="285"/>
              <a:ext cx="288" cy="24"/>
            </a:xfrm>
            <a:prstGeom prst="rect">
              <a:avLst/>
            </a:prstGeom>
            <a:solidFill>
              <a:srgbClr val="0B4F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52" name="Rectangle 24"/>
            <p:cNvSpPr>
              <a:spLocks noChangeArrowheads="1"/>
            </p:cNvSpPr>
            <p:nvPr userDrawn="1"/>
          </p:nvSpPr>
          <p:spPr bwMode="auto">
            <a:xfrm>
              <a:off x="-1" y="309"/>
              <a:ext cx="288" cy="24"/>
            </a:xfrm>
            <a:prstGeom prst="rect">
              <a:avLst/>
            </a:prstGeom>
            <a:solidFill>
              <a:srgbClr val="0C4F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53" name="Rectangle 25"/>
            <p:cNvSpPr>
              <a:spLocks noChangeArrowheads="1"/>
            </p:cNvSpPr>
            <p:nvPr userDrawn="1"/>
          </p:nvSpPr>
          <p:spPr bwMode="auto">
            <a:xfrm>
              <a:off x="-1" y="333"/>
              <a:ext cx="288" cy="24"/>
            </a:xfrm>
            <a:prstGeom prst="rect">
              <a:avLst/>
            </a:prstGeom>
            <a:solidFill>
              <a:srgbClr val="0D509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54" name="Rectangle 26"/>
            <p:cNvSpPr>
              <a:spLocks noChangeArrowheads="1"/>
            </p:cNvSpPr>
            <p:nvPr userDrawn="1"/>
          </p:nvSpPr>
          <p:spPr bwMode="auto">
            <a:xfrm>
              <a:off x="-1" y="357"/>
              <a:ext cx="288" cy="24"/>
            </a:xfrm>
            <a:prstGeom prst="rect">
              <a:avLst/>
            </a:prstGeom>
            <a:solidFill>
              <a:srgbClr val="0E51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55" name="Rectangle 27"/>
            <p:cNvSpPr>
              <a:spLocks noChangeArrowheads="1"/>
            </p:cNvSpPr>
            <p:nvPr userDrawn="1"/>
          </p:nvSpPr>
          <p:spPr bwMode="auto">
            <a:xfrm>
              <a:off x="-1" y="381"/>
              <a:ext cx="288" cy="24"/>
            </a:xfrm>
            <a:prstGeom prst="rect">
              <a:avLst/>
            </a:prstGeom>
            <a:solidFill>
              <a:srgbClr val="0F529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56" name="Rectangle 28"/>
            <p:cNvSpPr>
              <a:spLocks noChangeArrowheads="1"/>
            </p:cNvSpPr>
            <p:nvPr userDrawn="1"/>
          </p:nvSpPr>
          <p:spPr bwMode="auto">
            <a:xfrm>
              <a:off x="-1" y="405"/>
              <a:ext cx="288" cy="23"/>
            </a:xfrm>
            <a:prstGeom prst="rect">
              <a:avLst/>
            </a:prstGeom>
            <a:solidFill>
              <a:srgbClr val="10529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57" name="Rectangle 29"/>
            <p:cNvSpPr>
              <a:spLocks noChangeArrowheads="1"/>
            </p:cNvSpPr>
            <p:nvPr userDrawn="1"/>
          </p:nvSpPr>
          <p:spPr bwMode="auto">
            <a:xfrm>
              <a:off x="-1" y="428"/>
              <a:ext cx="288" cy="24"/>
            </a:xfrm>
            <a:prstGeom prst="rect">
              <a:avLst/>
            </a:prstGeom>
            <a:solidFill>
              <a:srgbClr val="11539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58" name="Rectangle 30"/>
            <p:cNvSpPr>
              <a:spLocks noChangeArrowheads="1"/>
            </p:cNvSpPr>
            <p:nvPr userDrawn="1"/>
          </p:nvSpPr>
          <p:spPr bwMode="auto">
            <a:xfrm>
              <a:off x="-1" y="452"/>
              <a:ext cx="288" cy="24"/>
            </a:xfrm>
            <a:prstGeom prst="rect">
              <a:avLst/>
            </a:prstGeom>
            <a:solidFill>
              <a:srgbClr val="1254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59" name="Rectangle 31"/>
            <p:cNvSpPr>
              <a:spLocks noChangeArrowheads="1"/>
            </p:cNvSpPr>
            <p:nvPr userDrawn="1"/>
          </p:nvSpPr>
          <p:spPr bwMode="auto">
            <a:xfrm>
              <a:off x="-1" y="476"/>
              <a:ext cx="288" cy="24"/>
            </a:xfrm>
            <a:prstGeom prst="rect">
              <a:avLst/>
            </a:prstGeom>
            <a:solidFill>
              <a:srgbClr val="1355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60" name="Rectangle 32"/>
            <p:cNvSpPr>
              <a:spLocks noChangeArrowheads="1"/>
            </p:cNvSpPr>
            <p:nvPr userDrawn="1"/>
          </p:nvSpPr>
          <p:spPr bwMode="auto">
            <a:xfrm>
              <a:off x="-1" y="500"/>
              <a:ext cx="288" cy="24"/>
            </a:xfrm>
            <a:prstGeom prst="rect">
              <a:avLst/>
            </a:prstGeom>
            <a:solidFill>
              <a:srgbClr val="14559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61" name="Rectangle 33"/>
            <p:cNvSpPr>
              <a:spLocks noChangeArrowheads="1"/>
            </p:cNvSpPr>
            <p:nvPr userDrawn="1"/>
          </p:nvSpPr>
          <p:spPr bwMode="auto">
            <a:xfrm>
              <a:off x="-1" y="524"/>
              <a:ext cx="288" cy="24"/>
            </a:xfrm>
            <a:prstGeom prst="rect">
              <a:avLst/>
            </a:prstGeom>
            <a:solidFill>
              <a:srgbClr val="1556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62" name="Rectangle 34"/>
            <p:cNvSpPr>
              <a:spLocks noChangeArrowheads="1"/>
            </p:cNvSpPr>
            <p:nvPr userDrawn="1"/>
          </p:nvSpPr>
          <p:spPr bwMode="auto">
            <a:xfrm>
              <a:off x="-1" y="548"/>
              <a:ext cx="288" cy="24"/>
            </a:xfrm>
            <a:prstGeom prst="rect">
              <a:avLst/>
            </a:prstGeom>
            <a:solidFill>
              <a:srgbClr val="16579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63" name="Rectangle 35"/>
            <p:cNvSpPr>
              <a:spLocks noChangeArrowheads="1"/>
            </p:cNvSpPr>
            <p:nvPr userDrawn="1"/>
          </p:nvSpPr>
          <p:spPr bwMode="auto">
            <a:xfrm>
              <a:off x="-1" y="572"/>
              <a:ext cx="288" cy="23"/>
            </a:xfrm>
            <a:prstGeom prst="rect">
              <a:avLst/>
            </a:prstGeom>
            <a:solidFill>
              <a:srgbClr val="1758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64" name="Rectangle 36"/>
            <p:cNvSpPr>
              <a:spLocks noChangeArrowheads="1"/>
            </p:cNvSpPr>
            <p:nvPr userDrawn="1"/>
          </p:nvSpPr>
          <p:spPr bwMode="auto">
            <a:xfrm>
              <a:off x="-1" y="595"/>
              <a:ext cx="288" cy="24"/>
            </a:xfrm>
            <a:prstGeom prst="rect">
              <a:avLst/>
            </a:prstGeom>
            <a:solidFill>
              <a:srgbClr val="18589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65" name="Rectangle 37"/>
            <p:cNvSpPr>
              <a:spLocks noChangeArrowheads="1"/>
            </p:cNvSpPr>
            <p:nvPr userDrawn="1"/>
          </p:nvSpPr>
          <p:spPr bwMode="auto">
            <a:xfrm>
              <a:off x="-1" y="619"/>
              <a:ext cx="288" cy="24"/>
            </a:xfrm>
            <a:prstGeom prst="rect">
              <a:avLst/>
            </a:prstGeom>
            <a:solidFill>
              <a:srgbClr val="195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66" name="Rectangle 38"/>
            <p:cNvSpPr>
              <a:spLocks noChangeArrowheads="1"/>
            </p:cNvSpPr>
            <p:nvPr userDrawn="1"/>
          </p:nvSpPr>
          <p:spPr bwMode="auto">
            <a:xfrm>
              <a:off x="-1" y="643"/>
              <a:ext cx="288" cy="24"/>
            </a:xfrm>
            <a:prstGeom prst="rect">
              <a:avLst/>
            </a:prstGeom>
            <a:solidFill>
              <a:srgbClr val="1A5A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67" name="Rectangle 39"/>
            <p:cNvSpPr>
              <a:spLocks noChangeArrowheads="1"/>
            </p:cNvSpPr>
            <p:nvPr userDrawn="1"/>
          </p:nvSpPr>
          <p:spPr bwMode="auto">
            <a:xfrm>
              <a:off x="-1" y="667"/>
              <a:ext cx="288" cy="24"/>
            </a:xfrm>
            <a:prstGeom prst="rect">
              <a:avLst/>
            </a:prstGeom>
            <a:solidFill>
              <a:srgbClr val="1B5B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68" name="Rectangle 40"/>
            <p:cNvSpPr>
              <a:spLocks noChangeArrowheads="1"/>
            </p:cNvSpPr>
            <p:nvPr userDrawn="1"/>
          </p:nvSpPr>
          <p:spPr bwMode="auto">
            <a:xfrm>
              <a:off x="-1" y="691"/>
              <a:ext cx="288" cy="24"/>
            </a:xfrm>
            <a:prstGeom prst="rect">
              <a:avLst/>
            </a:prstGeom>
            <a:solidFill>
              <a:srgbClr val="1C5B9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69" name="Rectangle 41"/>
            <p:cNvSpPr>
              <a:spLocks noChangeArrowheads="1"/>
            </p:cNvSpPr>
            <p:nvPr userDrawn="1"/>
          </p:nvSpPr>
          <p:spPr bwMode="auto">
            <a:xfrm>
              <a:off x="-1" y="715"/>
              <a:ext cx="288" cy="23"/>
            </a:xfrm>
            <a:prstGeom prst="rect">
              <a:avLst/>
            </a:prstGeom>
            <a:solidFill>
              <a:srgbClr val="1D5C9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70" name="Rectangle 42"/>
            <p:cNvSpPr>
              <a:spLocks noChangeArrowheads="1"/>
            </p:cNvSpPr>
            <p:nvPr userDrawn="1"/>
          </p:nvSpPr>
          <p:spPr bwMode="auto">
            <a:xfrm>
              <a:off x="-1" y="738"/>
              <a:ext cx="288" cy="24"/>
            </a:xfrm>
            <a:prstGeom prst="rect">
              <a:avLst/>
            </a:prstGeom>
            <a:solidFill>
              <a:srgbClr val="1E5D9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71" name="Rectangle 43"/>
            <p:cNvSpPr>
              <a:spLocks noChangeArrowheads="1"/>
            </p:cNvSpPr>
            <p:nvPr userDrawn="1"/>
          </p:nvSpPr>
          <p:spPr bwMode="auto">
            <a:xfrm>
              <a:off x="-1" y="762"/>
              <a:ext cx="288" cy="24"/>
            </a:xfrm>
            <a:prstGeom prst="rect">
              <a:avLst/>
            </a:prstGeom>
            <a:solidFill>
              <a:srgbClr val="1F5E9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72" name="Rectangle 44"/>
            <p:cNvSpPr>
              <a:spLocks noChangeArrowheads="1"/>
            </p:cNvSpPr>
            <p:nvPr userDrawn="1"/>
          </p:nvSpPr>
          <p:spPr bwMode="auto">
            <a:xfrm>
              <a:off x="-1" y="786"/>
              <a:ext cx="288" cy="24"/>
            </a:xfrm>
            <a:prstGeom prst="rect">
              <a:avLst/>
            </a:prstGeom>
            <a:solidFill>
              <a:srgbClr val="205E9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73" name="Rectangle 45"/>
            <p:cNvSpPr>
              <a:spLocks noChangeArrowheads="1"/>
            </p:cNvSpPr>
            <p:nvPr userDrawn="1"/>
          </p:nvSpPr>
          <p:spPr bwMode="auto">
            <a:xfrm>
              <a:off x="-1" y="810"/>
              <a:ext cx="288" cy="24"/>
            </a:xfrm>
            <a:prstGeom prst="rect">
              <a:avLst/>
            </a:prstGeom>
            <a:solidFill>
              <a:srgbClr val="215F9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74" name="Rectangle 46"/>
            <p:cNvSpPr>
              <a:spLocks noChangeArrowheads="1"/>
            </p:cNvSpPr>
            <p:nvPr userDrawn="1"/>
          </p:nvSpPr>
          <p:spPr bwMode="auto">
            <a:xfrm>
              <a:off x="-1" y="834"/>
              <a:ext cx="288" cy="24"/>
            </a:xfrm>
            <a:prstGeom prst="rect">
              <a:avLst/>
            </a:prstGeom>
            <a:solidFill>
              <a:srgbClr val="22609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75" name="Rectangle 47"/>
            <p:cNvSpPr>
              <a:spLocks noChangeArrowheads="1"/>
            </p:cNvSpPr>
            <p:nvPr userDrawn="1"/>
          </p:nvSpPr>
          <p:spPr bwMode="auto">
            <a:xfrm>
              <a:off x="-1" y="858"/>
              <a:ext cx="288" cy="23"/>
            </a:xfrm>
            <a:prstGeom prst="rect">
              <a:avLst/>
            </a:prstGeom>
            <a:solidFill>
              <a:srgbClr val="23619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76" name="Rectangle 48"/>
            <p:cNvSpPr>
              <a:spLocks noChangeArrowheads="1"/>
            </p:cNvSpPr>
            <p:nvPr userDrawn="1"/>
          </p:nvSpPr>
          <p:spPr bwMode="auto">
            <a:xfrm>
              <a:off x="-1" y="881"/>
              <a:ext cx="288" cy="24"/>
            </a:xfrm>
            <a:prstGeom prst="rect">
              <a:avLst/>
            </a:prstGeom>
            <a:solidFill>
              <a:srgbClr val="24619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77" name="Rectangle 49"/>
            <p:cNvSpPr>
              <a:spLocks noChangeArrowheads="1"/>
            </p:cNvSpPr>
            <p:nvPr userDrawn="1"/>
          </p:nvSpPr>
          <p:spPr bwMode="auto">
            <a:xfrm>
              <a:off x="-1" y="905"/>
              <a:ext cx="288" cy="24"/>
            </a:xfrm>
            <a:prstGeom prst="rect">
              <a:avLst/>
            </a:prstGeom>
            <a:solidFill>
              <a:srgbClr val="25629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78" name="Rectangle 50"/>
            <p:cNvSpPr>
              <a:spLocks noChangeArrowheads="1"/>
            </p:cNvSpPr>
            <p:nvPr userDrawn="1"/>
          </p:nvSpPr>
          <p:spPr bwMode="auto">
            <a:xfrm>
              <a:off x="-1" y="929"/>
              <a:ext cx="288" cy="24"/>
            </a:xfrm>
            <a:prstGeom prst="rect">
              <a:avLst/>
            </a:prstGeom>
            <a:solidFill>
              <a:srgbClr val="26639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79" name="Rectangle 51"/>
            <p:cNvSpPr>
              <a:spLocks noChangeArrowheads="1"/>
            </p:cNvSpPr>
            <p:nvPr userDrawn="1"/>
          </p:nvSpPr>
          <p:spPr bwMode="auto">
            <a:xfrm>
              <a:off x="-1" y="953"/>
              <a:ext cx="288" cy="24"/>
            </a:xfrm>
            <a:prstGeom prst="rect">
              <a:avLst/>
            </a:prstGeom>
            <a:solidFill>
              <a:srgbClr val="27649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80" name="Rectangle 52"/>
            <p:cNvSpPr>
              <a:spLocks noChangeArrowheads="1"/>
            </p:cNvSpPr>
            <p:nvPr userDrawn="1"/>
          </p:nvSpPr>
          <p:spPr bwMode="auto">
            <a:xfrm>
              <a:off x="-1" y="977"/>
              <a:ext cx="288" cy="24"/>
            </a:xfrm>
            <a:prstGeom prst="rect">
              <a:avLst/>
            </a:prstGeom>
            <a:solidFill>
              <a:srgbClr val="28649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81" name="Rectangle 53"/>
            <p:cNvSpPr>
              <a:spLocks noChangeArrowheads="1"/>
            </p:cNvSpPr>
            <p:nvPr userDrawn="1"/>
          </p:nvSpPr>
          <p:spPr bwMode="auto">
            <a:xfrm>
              <a:off x="-1" y="1001"/>
              <a:ext cx="288" cy="23"/>
            </a:xfrm>
            <a:prstGeom prst="rect">
              <a:avLst/>
            </a:prstGeom>
            <a:solidFill>
              <a:srgbClr val="29659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82" name="Rectangle 54"/>
            <p:cNvSpPr>
              <a:spLocks noChangeArrowheads="1"/>
            </p:cNvSpPr>
            <p:nvPr userDrawn="1"/>
          </p:nvSpPr>
          <p:spPr bwMode="auto">
            <a:xfrm>
              <a:off x="-1" y="1024"/>
              <a:ext cx="288" cy="24"/>
            </a:xfrm>
            <a:prstGeom prst="rect">
              <a:avLst/>
            </a:prstGeom>
            <a:solidFill>
              <a:srgbClr val="2A66A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83" name="Rectangle 55"/>
            <p:cNvSpPr>
              <a:spLocks noChangeArrowheads="1"/>
            </p:cNvSpPr>
            <p:nvPr userDrawn="1"/>
          </p:nvSpPr>
          <p:spPr bwMode="auto">
            <a:xfrm>
              <a:off x="-1" y="1048"/>
              <a:ext cx="288" cy="24"/>
            </a:xfrm>
            <a:prstGeom prst="rect">
              <a:avLst/>
            </a:prstGeom>
            <a:solidFill>
              <a:srgbClr val="2B67A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84" name="Rectangle 56"/>
            <p:cNvSpPr>
              <a:spLocks noChangeArrowheads="1"/>
            </p:cNvSpPr>
            <p:nvPr userDrawn="1"/>
          </p:nvSpPr>
          <p:spPr bwMode="auto">
            <a:xfrm>
              <a:off x="-1" y="1072"/>
              <a:ext cx="288" cy="24"/>
            </a:xfrm>
            <a:prstGeom prst="rect">
              <a:avLst/>
            </a:prstGeom>
            <a:solidFill>
              <a:srgbClr val="2C67A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85" name="Rectangle 57"/>
            <p:cNvSpPr>
              <a:spLocks noChangeArrowheads="1"/>
            </p:cNvSpPr>
            <p:nvPr userDrawn="1"/>
          </p:nvSpPr>
          <p:spPr bwMode="auto">
            <a:xfrm>
              <a:off x="-1" y="1096"/>
              <a:ext cx="288" cy="24"/>
            </a:xfrm>
            <a:prstGeom prst="rect">
              <a:avLst/>
            </a:prstGeom>
            <a:solidFill>
              <a:srgbClr val="2D68A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86" name="Rectangle 58"/>
            <p:cNvSpPr>
              <a:spLocks noChangeArrowheads="1"/>
            </p:cNvSpPr>
            <p:nvPr userDrawn="1"/>
          </p:nvSpPr>
          <p:spPr bwMode="auto">
            <a:xfrm>
              <a:off x="-1" y="1120"/>
              <a:ext cx="288" cy="24"/>
            </a:xfrm>
            <a:prstGeom prst="rect">
              <a:avLst/>
            </a:prstGeom>
            <a:solidFill>
              <a:srgbClr val="2E69A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87" name="Rectangle 59"/>
            <p:cNvSpPr>
              <a:spLocks noChangeArrowheads="1"/>
            </p:cNvSpPr>
            <p:nvPr userDrawn="1"/>
          </p:nvSpPr>
          <p:spPr bwMode="auto">
            <a:xfrm>
              <a:off x="-1" y="1144"/>
              <a:ext cx="288" cy="23"/>
            </a:xfrm>
            <a:prstGeom prst="rect">
              <a:avLst/>
            </a:prstGeom>
            <a:solidFill>
              <a:srgbClr val="2F6A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88" name="Rectangle 60"/>
            <p:cNvSpPr>
              <a:spLocks noChangeArrowheads="1"/>
            </p:cNvSpPr>
            <p:nvPr userDrawn="1"/>
          </p:nvSpPr>
          <p:spPr bwMode="auto">
            <a:xfrm>
              <a:off x="-1" y="1167"/>
              <a:ext cx="288" cy="24"/>
            </a:xfrm>
            <a:prstGeom prst="rect">
              <a:avLst/>
            </a:prstGeom>
            <a:solidFill>
              <a:srgbClr val="306A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89" name="Rectangle 61"/>
            <p:cNvSpPr>
              <a:spLocks noChangeArrowheads="1"/>
            </p:cNvSpPr>
            <p:nvPr userDrawn="1"/>
          </p:nvSpPr>
          <p:spPr bwMode="auto">
            <a:xfrm>
              <a:off x="-1" y="1191"/>
              <a:ext cx="288" cy="24"/>
            </a:xfrm>
            <a:prstGeom prst="rect">
              <a:avLst/>
            </a:prstGeom>
            <a:solidFill>
              <a:srgbClr val="316BA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90" name="Rectangle 62"/>
            <p:cNvSpPr>
              <a:spLocks noChangeArrowheads="1"/>
            </p:cNvSpPr>
            <p:nvPr userDrawn="1"/>
          </p:nvSpPr>
          <p:spPr bwMode="auto">
            <a:xfrm>
              <a:off x="-1" y="1215"/>
              <a:ext cx="288" cy="24"/>
            </a:xfrm>
            <a:prstGeom prst="rect">
              <a:avLst/>
            </a:prstGeom>
            <a:solidFill>
              <a:srgbClr val="326CA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91" name="Rectangle 63"/>
            <p:cNvSpPr>
              <a:spLocks noChangeArrowheads="1"/>
            </p:cNvSpPr>
            <p:nvPr userDrawn="1"/>
          </p:nvSpPr>
          <p:spPr bwMode="auto">
            <a:xfrm>
              <a:off x="-1" y="1239"/>
              <a:ext cx="288" cy="24"/>
            </a:xfrm>
            <a:prstGeom prst="rect">
              <a:avLst/>
            </a:prstGeom>
            <a:solidFill>
              <a:srgbClr val="336DA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92" name="Rectangle 64"/>
            <p:cNvSpPr>
              <a:spLocks noChangeArrowheads="1"/>
            </p:cNvSpPr>
            <p:nvPr userDrawn="1"/>
          </p:nvSpPr>
          <p:spPr bwMode="auto">
            <a:xfrm>
              <a:off x="-1" y="1263"/>
              <a:ext cx="288" cy="24"/>
            </a:xfrm>
            <a:prstGeom prst="rect">
              <a:avLst/>
            </a:prstGeom>
            <a:solidFill>
              <a:srgbClr val="346DA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93" name="Rectangle 65"/>
            <p:cNvSpPr>
              <a:spLocks noChangeArrowheads="1"/>
            </p:cNvSpPr>
            <p:nvPr userDrawn="1"/>
          </p:nvSpPr>
          <p:spPr bwMode="auto">
            <a:xfrm>
              <a:off x="-1" y="1287"/>
              <a:ext cx="288" cy="23"/>
            </a:xfrm>
            <a:prstGeom prst="rect">
              <a:avLst/>
            </a:prstGeom>
            <a:solidFill>
              <a:srgbClr val="356EA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94" name="Rectangle 66"/>
            <p:cNvSpPr>
              <a:spLocks noChangeArrowheads="1"/>
            </p:cNvSpPr>
            <p:nvPr userDrawn="1"/>
          </p:nvSpPr>
          <p:spPr bwMode="auto">
            <a:xfrm>
              <a:off x="-1" y="1310"/>
              <a:ext cx="288" cy="24"/>
            </a:xfrm>
            <a:prstGeom prst="rect">
              <a:avLst/>
            </a:prstGeom>
            <a:solidFill>
              <a:srgbClr val="366F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95" name="Rectangle 67"/>
            <p:cNvSpPr>
              <a:spLocks noChangeArrowheads="1"/>
            </p:cNvSpPr>
            <p:nvPr userDrawn="1"/>
          </p:nvSpPr>
          <p:spPr bwMode="auto">
            <a:xfrm>
              <a:off x="-1" y="1334"/>
              <a:ext cx="288" cy="24"/>
            </a:xfrm>
            <a:prstGeom prst="rect">
              <a:avLst/>
            </a:prstGeom>
            <a:solidFill>
              <a:srgbClr val="3770A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96" name="Rectangle 68"/>
            <p:cNvSpPr>
              <a:spLocks noChangeArrowheads="1"/>
            </p:cNvSpPr>
            <p:nvPr userDrawn="1"/>
          </p:nvSpPr>
          <p:spPr bwMode="auto">
            <a:xfrm>
              <a:off x="-1" y="1358"/>
              <a:ext cx="288" cy="24"/>
            </a:xfrm>
            <a:prstGeom prst="rect">
              <a:avLst/>
            </a:prstGeom>
            <a:solidFill>
              <a:srgbClr val="3870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97" name="Rectangle 69"/>
            <p:cNvSpPr>
              <a:spLocks noChangeArrowheads="1"/>
            </p:cNvSpPr>
            <p:nvPr userDrawn="1"/>
          </p:nvSpPr>
          <p:spPr bwMode="auto">
            <a:xfrm>
              <a:off x="-1" y="1382"/>
              <a:ext cx="288" cy="24"/>
            </a:xfrm>
            <a:prstGeom prst="rect">
              <a:avLst/>
            </a:prstGeom>
            <a:solidFill>
              <a:srgbClr val="3971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98" name="Rectangle 70"/>
            <p:cNvSpPr>
              <a:spLocks noChangeArrowheads="1"/>
            </p:cNvSpPr>
            <p:nvPr userDrawn="1"/>
          </p:nvSpPr>
          <p:spPr bwMode="auto">
            <a:xfrm>
              <a:off x="-1" y="1406"/>
              <a:ext cx="288" cy="24"/>
            </a:xfrm>
            <a:prstGeom prst="rect">
              <a:avLst/>
            </a:prstGeom>
            <a:solidFill>
              <a:srgbClr val="3A72A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4999" name="Rectangle 71"/>
            <p:cNvSpPr>
              <a:spLocks noChangeArrowheads="1"/>
            </p:cNvSpPr>
            <p:nvPr userDrawn="1"/>
          </p:nvSpPr>
          <p:spPr bwMode="auto">
            <a:xfrm>
              <a:off x="-1" y="1430"/>
              <a:ext cx="288" cy="24"/>
            </a:xfrm>
            <a:prstGeom prst="rect">
              <a:avLst/>
            </a:prstGeom>
            <a:solidFill>
              <a:srgbClr val="3B73A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00" name="Rectangle 72"/>
            <p:cNvSpPr>
              <a:spLocks noChangeArrowheads="1"/>
            </p:cNvSpPr>
            <p:nvPr userDrawn="1"/>
          </p:nvSpPr>
          <p:spPr bwMode="auto">
            <a:xfrm>
              <a:off x="-1" y="1454"/>
              <a:ext cx="288" cy="23"/>
            </a:xfrm>
            <a:prstGeom prst="rect">
              <a:avLst/>
            </a:prstGeom>
            <a:solidFill>
              <a:srgbClr val="3C73A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01" name="Rectangle 73"/>
            <p:cNvSpPr>
              <a:spLocks noChangeArrowheads="1"/>
            </p:cNvSpPr>
            <p:nvPr userDrawn="1"/>
          </p:nvSpPr>
          <p:spPr bwMode="auto">
            <a:xfrm>
              <a:off x="-1" y="1477"/>
              <a:ext cx="288" cy="24"/>
            </a:xfrm>
            <a:prstGeom prst="rect">
              <a:avLst/>
            </a:prstGeom>
            <a:solidFill>
              <a:srgbClr val="3D74A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02" name="Rectangle 74"/>
            <p:cNvSpPr>
              <a:spLocks noChangeArrowheads="1"/>
            </p:cNvSpPr>
            <p:nvPr userDrawn="1"/>
          </p:nvSpPr>
          <p:spPr bwMode="auto">
            <a:xfrm>
              <a:off x="-1" y="1501"/>
              <a:ext cx="288" cy="24"/>
            </a:xfrm>
            <a:prstGeom prst="rect">
              <a:avLst/>
            </a:prstGeom>
            <a:solidFill>
              <a:srgbClr val="3E75A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03" name="Rectangle 75"/>
            <p:cNvSpPr>
              <a:spLocks noChangeArrowheads="1"/>
            </p:cNvSpPr>
            <p:nvPr userDrawn="1"/>
          </p:nvSpPr>
          <p:spPr bwMode="auto">
            <a:xfrm>
              <a:off x="-1" y="1525"/>
              <a:ext cx="288" cy="24"/>
            </a:xfrm>
            <a:prstGeom prst="rect">
              <a:avLst/>
            </a:prstGeom>
            <a:solidFill>
              <a:srgbClr val="3F76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04" name="Rectangle 76"/>
            <p:cNvSpPr>
              <a:spLocks noChangeArrowheads="1"/>
            </p:cNvSpPr>
            <p:nvPr userDrawn="1"/>
          </p:nvSpPr>
          <p:spPr bwMode="auto">
            <a:xfrm>
              <a:off x="-1" y="1549"/>
              <a:ext cx="288" cy="24"/>
            </a:xfrm>
            <a:prstGeom prst="rect">
              <a:avLst/>
            </a:prstGeom>
            <a:solidFill>
              <a:srgbClr val="4076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05" name="Rectangle 77"/>
            <p:cNvSpPr>
              <a:spLocks noChangeArrowheads="1"/>
            </p:cNvSpPr>
            <p:nvPr userDrawn="1"/>
          </p:nvSpPr>
          <p:spPr bwMode="auto">
            <a:xfrm>
              <a:off x="-1" y="1573"/>
              <a:ext cx="288" cy="24"/>
            </a:xfrm>
            <a:prstGeom prst="rect">
              <a:avLst/>
            </a:prstGeom>
            <a:solidFill>
              <a:srgbClr val="4177A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06" name="Rectangle 78"/>
            <p:cNvSpPr>
              <a:spLocks noChangeArrowheads="1"/>
            </p:cNvSpPr>
            <p:nvPr userDrawn="1"/>
          </p:nvSpPr>
          <p:spPr bwMode="auto">
            <a:xfrm>
              <a:off x="-1" y="1597"/>
              <a:ext cx="288" cy="23"/>
            </a:xfrm>
            <a:prstGeom prst="rect">
              <a:avLst/>
            </a:prstGeom>
            <a:solidFill>
              <a:srgbClr val="42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07" name="Rectangle 79"/>
            <p:cNvSpPr>
              <a:spLocks noChangeArrowheads="1"/>
            </p:cNvSpPr>
            <p:nvPr userDrawn="1"/>
          </p:nvSpPr>
          <p:spPr bwMode="auto">
            <a:xfrm>
              <a:off x="-1" y="1620"/>
              <a:ext cx="288" cy="24"/>
            </a:xfrm>
            <a:prstGeom prst="rect">
              <a:avLst/>
            </a:prstGeom>
            <a:solidFill>
              <a:srgbClr val="4379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08" name="Rectangle 80"/>
            <p:cNvSpPr>
              <a:spLocks noChangeArrowheads="1"/>
            </p:cNvSpPr>
            <p:nvPr userDrawn="1"/>
          </p:nvSpPr>
          <p:spPr bwMode="auto">
            <a:xfrm>
              <a:off x="-1" y="1644"/>
              <a:ext cx="288" cy="24"/>
            </a:xfrm>
            <a:prstGeom prst="rect">
              <a:avLst/>
            </a:prstGeom>
            <a:solidFill>
              <a:srgbClr val="4479A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09" name="Rectangle 81"/>
            <p:cNvSpPr>
              <a:spLocks noChangeArrowheads="1"/>
            </p:cNvSpPr>
            <p:nvPr userDrawn="1"/>
          </p:nvSpPr>
          <p:spPr bwMode="auto">
            <a:xfrm>
              <a:off x="-1" y="1668"/>
              <a:ext cx="288" cy="24"/>
            </a:xfrm>
            <a:prstGeom prst="rect">
              <a:avLst/>
            </a:prstGeom>
            <a:solidFill>
              <a:srgbClr val="457AA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10" name="Rectangle 82"/>
            <p:cNvSpPr>
              <a:spLocks noChangeArrowheads="1"/>
            </p:cNvSpPr>
            <p:nvPr userDrawn="1"/>
          </p:nvSpPr>
          <p:spPr bwMode="auto">
            <a:xfrm>
              <a:off x="-1" y="1692"/>
              <a:ext cx="288" cy="24"/>
            </a:xfrm>
            <a:prstGeom prst="rect">
              <a:avLst/>
            </a:prstGeom>
            <a:solidFill>
              <a:srgbClr val="467B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11" name="Rectangle 83"/>
            <p:cNvSpPr>
              <a:spLocks noChangeArrowheads="1"/>
            </p:cNvSpPr>
            <p:nvPr userDrawn="1"/>
          </p:nvSpPr>
          <p:spPr bwMode="auto">
            <a:xfrm>
              <a:off x="-1" y="1716"/>
              <a:ext cx="288" cy="23"/>
            </a:xfrm>
            <a:prstGeom prst="rect">
              <a:avLst/>
            </a:prstGeom>
            <a:solidFill>
              <a:srgbClr val="477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12" name="Rectangle 84"/>
            <p:cNvSpPr>
              <a:spLocks noChangeArrowheads="1"/>
            </p:cNvSpPr>
            <p:nvPr userDrawn="1"/>
          </p:nvSpPr>
          <p:spPr bwMode="auto">
            <a:xfrm>
              <a:off x="-1" y="1739"/>
              <a:ext cx="288" cy="24"/>
            </a:xfrm>
            <a:prstGeom prst="rect">
              <a:avLst/>
            </a:prstGeom>
            <a:solidFill>
              <a:srgbClr val="487CA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13" name="Rectangle 85"/>
            <p:cNvSpPr>
              <a:spLocks noChangeArrowheads="1"/>
            </p:cNvSpPr>
            <p:nvPr userDrawn="1"/>
          </p:nvSpPr>
          <p:spPr bwMode="auto">
            <a:xfrm>
              <a:off x="-1" y="1763"/>
              <a:ext cx="288" cy="24"/>
            </a:xfrm>
            <a:prstGeom prst="rect">
              <a:avLst/>
            </a:prstGeom>
            <a:solidFill>
              <a:srgbClr val="497DA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14" name="Rectangle 86"/>
            <p:cNvSpPr>
              <a:spLocks noChangeArrowheads="1"/>
            </p:cNvSpPr>
            <p:nvPr userDrawn="1"/>
          </p:nvSpPr>
          <p:spPr bwMode="auto">
            <a:xfrm>
              <a:off x="-1" y="1787"/>
              <a:ext cx="288" cy="24"/>
            </a:xfrm>
            <a:prstGeom prst="rect">
              <a:avLst/>
            </a:prstGeom>
            <a:solidFill>
              <a:srgbClr val="4A7EA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15" name="Rectangle 87"/>
            <p:cNvSpPr>
              <a:spLocks noChangeArrowheads="1"/>
            </p:cNvSpPr>
            <p:nvPr userDrawn="1"/>
          </p:nvSpPr>
          <p:spPr bwMode="auto">
            <a:xfrm>
              <a:off x="-1" y="1811"/>
              <a:ext cx="288" cy="24"/>
            </a:xfrm>
            <a:prstGeom prst="rect">
              <a:avLst/>
            </a:prstGeom>
            <a:solidFill>
              <a:srgbClr val="4B7FA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16" name="Rectangle 88"/>
            <p:cNvSpPr>
              <a:spLocks noChangeArrowheads="1"/>
            </p:cNvSpPr>
            <p:nvPr userDrawn="1"/>
          </p:nvSpPr>
          <p:spPr bwMode="auto">
            <a:xfrm>
              <a:off x="-1" y="1835"/>
              <a:ext cx="288" cy="24"/>
            </a:xfrm>
            <a:prstGeom prst="rect">
              <a:avLst/>
            </a:prstGeom>
            <a:solidFill>
              <a:srgbClr val="4C7FA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17" name="Rectangle 89"/>
            <p:cNvSpPr>
              <a:spLocks noChangeArrowheads="1"/>
            </p:cNvSpPr>
            <p:nvPr userDrawn="1"/>
          </p:nvSpPr>
          <p:spPr bwMode="auto">
            <a:xfrm>
              <a:off x="-1" y="1859"/>
              <a:ext cx="288" cy="23"/>
            </a:xfrm>
            <a:prstGeom prst="rect">
              <a:avLst/>
            </a:prstGeom>
            <a:solidFill>
              <a:srgbClr val="4D80A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18" name="Rectangle 90"/>
            <p:cNvSpPr>
              <a:spLocks noChangeArrowheads="1"/>
            </p:cNvSpPr>
            <p:nvPr userDrawn="1"/>
          </p:nvSpPr>
          <p:spPr bwMode="auto">
            <a:xfrm>
              <a:off x="-1" y="1882"/>
              <a:ext cx="288" cy="24"/>
            </a:xfrm>
            <a:prstGeom prst="rect">
              <a:avLst/>
            </a:prstGeom>
            <a:solidFill>
              <a:srgbClr val="4E81A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19" name="Rectangle 91"/>
            <p:cNvSpPr>
              <a:spLocks noChangeArrowheads="1"/>
            </p:cNvSpPr>
            <p:nvPr userDrawn="1"/>
          </p:nvSpPr>
          <p:spPr bwMode="auto">
            <a:xfrm>
              <a:off x="-1" y="1906"/>
              <a:ext cx="288" cy="24"/>
            </a:xfrm>
            <a:prstGeom prst="rect">
              <a:avLst/>
            </a:prstGeom>
            <a:solidFill>
              <a:srgbClr val="4F82A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20" name="Rectangle 92"/>
            <p:cNvSpPr>
              <a:spLocks noChangeArrowheads="1"/>
            </p:cNvSpPr>
            <p:nvPr userDrawn="1"/>
          </p:nvSpPr>
          <p:spPr bwMode="auto">
            <a:xfrm>
              <a:off x="-1" y="1930"/>
              <a:ext cx="288" cy="24"/>
            </a:xfrm>
            <a:prstGeom prst="rect">
              <a:avLst/>
            </a:prstGeom>
            <a:solidFill>
              <a:srgbClr val="5082B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21" name="Rectangle 93"/>
            <p:cNvSpPr>
              <a:spLocks noChangeArrowheads="1"/>
            </p:cNvSpPr>
            <p:nvPr userDrawn="1"/>
          </p:nvSpPr>
          <p:spPr bwMode="auto">
            <a:xfrm>
              <a:off x="-1" y="1954"/>
              <a:ext cx="288" cy="24"/>
            </a:xfrm>
            <a:prstGeom prst="rect">
              <a:avLst/>
            </a:prstGeom>
            <a:solidFill>
              <a:srgbClr val="5183B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22" name="Rectangle 94"/>
            <p:cNvSpPr>
              <a:spLocks noChangeArrowheads="1"/>
            </p:cNvSpPr>
            <p:nvPr userDrawn="1"/>
          </p:nvSpPr>
          <p:spPr bwMode="auto">
            <a:xfrm>
              <a:off x="-1" y="1978"/>
              <a:ext cx="288" cy="24"/>
            </a:xfrm>
            <a:prstGeom prst="rect">
              <a:avLst/>
            </a:prstGeom>
            <a:solidFill>
              <a:srgbClr val="5284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23" name="Rectangle 95"/>
            <p:cNvSpPr>
              <a:spLocks noChangeArrowheads="1"/>
            </p:cNvSpPr>
            <p:nvPr userDrawn="1"/>
          </p:nvSpPr>
          <p:spPr bwMode="auto">
            <a:xfrm>
              <a:off x="-1" y="2002"/>
              <a:ext cx="288" cy="24"/>
            </a:xfrm>
            <a:prstGeom prst="rect">
              <a:avLst/>
            </a:prstGeom>
            <a:solidFill>
              <a:srgbClr val="5385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24" name="Rectangle 96"/>
            <p:cNvSpPr>
              <a:spLocks noChangeArrowheads="1"/>
            </p:cNvSpPr>
            <p:nvPr userDrawn="1"/>
          </p:nvSpPr>
          <p:spPr bwMode="auto">
            <a:xfrm>
              <a:off x="-1" y="2026"/>
              <a:ext cx="288" cy="23"/>
            </a:xfrm>
            <a:prstGeom prst="rect">
              <a:avLst/>
            </a:prstGeom>
            <a:solidFill>
              <a:srgbClr val="5485B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25" name="Rectangle 97"/>
            <p:cNvSpPr>
              <a:spLocks noChangeArrowheads="1"/>
            </p:cNvSpPr>
            <p:nvPr userDrawn="1"/>
          </p:nvSpPr>
          <p:spPr bwMode="auto">
            <a:xfrm>
              <a:off x="-1" y="2049"/>
              <a:ext cx="288" cy="24"/>
            </a:xfrm>
            <a:prstGeom prst="rect">
              <a:avLst/>
            </a:prstGeom>
            <a:solidFill>
              <a:srgbClr val="5586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26" name="Rectangle 98"/>
            <p:cNvSpPr>
              <a:spLocks noChangeArrowheads="1"/>
            </p:cNvSpPr>
            <p:nvPr userDrawn="1"/>
          </p:nvSpPr>
          <p:spPr bwMode="auto">
            <a:xfrm>
              <a:off x="-1" y="2073"/>
              <a:ext cx="288" cy="24"/>
            </a:xfrm>
            <a:prstGeom prst="rect">
              <a:avLst/>
            </a:prstGeom>
            <a:solidFill>
              <a:srgbClr val="5687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27" name="Rectangle 99"/>
            <p:cNvSpPr>
              <a:spLocks noChangeArrowheads="1"/>
            </p:cNvSpPr>
            <p:nvPr userDrawn="1"/>
          </p:nvSpPr>
          <p:spPr bwMode="auto">
            <a:xfrm>
              <a:off x="-1" y="2097"/>
              <a:ext cx="288" cy="24"/>
            </a:xfrm>
            <a:prstGeom prst="rect">
              <a:avLst/>
            </a:prstGeom>
            <a:solidFill>
              <a:srgbClr val="5788B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28" name="Rectangle 100"/>
            <p:cNvSpPr>
              <a:spLocks noChangeArrowheads="1"/>
            </p:cNvSpPr>
            <p:nvPr userDrawn="1"/>
          </p:nvSpPr>
          <p:spPr bwMode="auto">
            <a:xfrm>
              <a:off x="-1" y="2121"/>
              <a:ext cx="288" cy="24"/>
            </a:xfrm>
            <a:prstGeom prst="rect">
              <a:avLst/>
            </a:prstGeom>
            <a:solidFill>
              <a:srgbClr val="5888B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29" name="Rectangle 101"/>
            <p:cNvSpPr>
              <a:spLocks noChangeArrowheads="1"/>
            </p:cNvSpPr>
            <p:nvPr userDrawn="1"/>
          </p:nvSpPr>
          <p:spPr bwMode="auto">
            <a:xfrm>
              <a:off x="-1" y="2145"/>
              <a:ext cx="288" cy="24"/>
            </a:xfrm>
            <a:prstGeom prst="rect">
              <a:avLst/>
            </a:prstGeom>
            <a:solidFill>
              <a:srgbClr val="5989B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30" name="Rectangle 102"/>
            <p:cNvSpPr>
              <a:spLocks noChangeArrowheads="1"/>
            </p:cNvSpPr>
            <p:nvPr userDrawn="1"/>
          </p:nvSpPr>
          <p:spPr bwMode="auto">
            <a:xfrm>
              <a:off x="-1" y="2169"/>
              <a:ext cx="288" cy="23"/>
            </a:xfrm>
            <a:prstGeom prst="rect">
              <a:avLst/>
            </a:prstGeom>
            <a:solidFill>
              <a:srgbClr val="5A8AB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31" name="Rectangle 103"/>
            <p:cNvSpPr>
              <a:spLocks noChangeArrowheads="1"/>
            </p:cNvSpPr>
            <p:nvPr userDrawn="1"/>
          </p:nvSpPr>
          <p:spPr bwMode="auto">
            <a:xfrm>
              <a:off x="-1" y="2192"/>
              <a:ext cx="288" cy="24"/>
            </a:xfrm>
            <a:prstGeom prst="rect">
              <a:avLst/>
            </a:prstGeom>
            <a:solidFill>
              <a:srgbClr val="5B8BB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32" name="Rectangle 104"/>
            <p:cNvSpPr>
              <a:spLocks noChangeArrowheads="1"/>
            </p:cNvSpPr>
            <p:nvPr userDrawn="1"/>
          </p:nvSpPr>
          <p:spPr bwMode="auto">
            <a:xfrm>
              <a:off x="-1" y="2216"/>
              <a:ext cx="288" cy="24"/>
            </a:xfrm>
            <a:prstGeom prst="rect">
              <a:avLst/>
            </a:prstGeom>
            <a:solidFill>
              <a:srgbClr val="5C8CB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33" name="Rectangle 105"/>
            <p:cNvSpPr>
              <a:spLocks noChangeArrowheads="1"/>
            </p:cNvSpPr>
            <p:nvPr userDrawn="1"/>
          </p:nvSpPr>
          <p:spPr bwMode="auto">
            <a:xfrm>
              <a:off x="-1" y="2240"/>
              <a:ext cx="288" cy="24"/>
            </a:xfrm>
            <a:prstGeom prst="rect">
              <a:avLst/>
            </a:prstGeom>
            <a:solidFill>
              <a:srgbClr val="5D8CB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34" name="Rectangle 106"/>
            <p:cNvSpPr>
              <a:spLocks noChangeArrowheads="1"/>
            </p:cNvSpPr>
            <p:nvPr userDrawn="1"/>
          </p:nvSpPr>
          <p:spPr bwMode="auto">
            <a:xfrm>
              <a:off x="-1" y="2264"/>
              <a:ext cx="288" cy="24"/>
            </a:xfrm>
            <a:prstGeom prst="rect">
              <a:avLst/>
            </a:prstGeom>
            <a:solidFill>
              <a:srgbClr val="5E8DB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35" name="Rectangle 107"/>
            <p:cNvSpPr>
              <a:spLocks noChangeArrowheads="1"/>
            </p:cNvSpPr>
            <p:nvPr userDrawn="1"/>
          </p:nvSpPr>
          <p:spPr bwMode="auto">
            <a:xfrm>
              <a:off x="-1" y="2288"/>
              <a:ext cx="288" cy="23"/>
            </a:xfrm>
            <a:prstGeom prst="rect">
              <a:avLst/>
            </a:prstGeom>
            <a:solidFill>
              <a:srgbClr val="5F8EB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36" name="Rectangle 108"/>
            <p:cNvSpPr>
              <a:spLocks noChangeArrowheads="1"/>
            </p:cNvSpPr>
            <p:nvPr userDrawn="1"/>
          </p:nvSpPr>
          <p:spPr bwMode="auto">
            <a:xfrm>
              <a:off x="-1" y="2311"/>
              <a:ext cx="288" cy="24"/>
            </a:xfrm>
            <a:prstGeom prst="rect">
              <a:avLst/>
            </a:prstGeom>
            <a:solidFill>
              <a:srgbClr val="608F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37" name="Rectangle 109"/>
            <p:cNvSpPr>
              <a:spLocks noChangeArrowheads="1"/>
            </p:cNvSpPr>
            <p:nvPr userDrawn="1"/>
          </p:nvSpPr>
          <p:spPr bwMode="auto">
            <a:xfrm>
              <a:off x="-1" y="2335"/>
              <a:ext cx="288" cy="24"/>
            </a:xfrm>
            <a:prstGeom prst="rect">
              <a:avLst/>
            </a:prstGeom>
            <a:solidFill>
              <a:srgbClr val="618F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38" name="Rectangle 110"/>
            <p:cNvSpPr>
              <a:spLocks noChangeArrowheads="1"/>
            </p:cNvSpPr>
            <p:nvPr userDrawn="1"/>
          </p:nvSpPr>
          <p:spPr bwMode="auto">
            <a:xfrm>
              <a:off x="-1" y="2359"/>
              <a:ext cx="288" cy="24"/>
            </a:xfrm>
            <a:prstGeom prst="rect">
              <a:avLst/>
            </a:prstGeom>
            <a:solidFill>
              <a:srgbClr val="6290B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39" name="Rectangle 111"/>
            <p:cNvSpPr>
              <a:spLocks noChangeArrowheads="1"/>
            </p:cNvSpPr>
            <p:nvPr userDrawn="1"/>
          </p:nvSpPr>
          <p:spPr bwMode="auto">
            <a:xfrm>
              <a:off x="-1" y="2383"/>
              <a:ext cx="288" cy="24"/>
            </a:xfrm>
            <a:prstGeom prst="rect">
              <a:avLst/>
            </a:prstGeom>
            <a:solidFill>
              <a:srgbClr val="6391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40" name="Rectangle 112"/>
            <p:cNvSpPr>
              <a:spLocks noChangeArrowheads="1"/>
            </p:cNvSpPr>
            <p:nvPr userDrawn="1"/>
          </p:nvSpPr>
          <p:spPr bwMode="auto">
            <a:xfrm>
              <a:off x="-1" y="2407"/>
              <a:ext cx="288" cy="24"/>
            </a:xfrm>
            <a:prstGeom prst="rect">
              <a:avLst/>
            </a:prstGeom>
            <a:solidFill>
              <a:srgbClr val="6492B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41" name="Rectangle 113"/>
            <p:cNvSpPr>
              <a:spLocks noChangeArrowheads="1"/>
            </p:cNvSpPr>
            <p:nvPr userDrawn="1"/>
          </p:nvSpPr>
          <p:spPr bwMode="auto">
            <a:xfrm>
              <a:off x="-1" y="2431"/>
              <a:ext cx="288" cy="24"/>
            </a:xfrm>
            <a:prstGeom prst="rect">
              <a:avLst/>
            </a:prstGeom>
            <a:solidFill>
              <a:srgbClr val="6592B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42" name="Rectangle 114"/>
            <p:cNvSpPr>
              <a:spLocks noChangeArrowheads="1"/>
            </p:cNvSpPr>
            <p:nvPr userDrawn="1"/>
          </p:nvSpPr>
          <p:spPr bwMode="auto">
            <a:xfrm>
              <a:off x="-1" y="2455"/>
              <a:ext cx="288" cy="23"/>
            </a:xfrm>
            <a:prstGeom prst="rect">
              <a:avLst/>
            </a:prstGeom>
            <a:solidFill>
              <a:srgbClr val="6693B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43" name="Rectangle 115"/>
            <p:cNvSpPr>
              <a:spLocks noChangeArrowheads="1"/>
            </p:cNvSpPr>
            <p:nvPr userDrawn="1"/>
          </p:nvSpPr>
          <p:spPr bwMode="auto">
            <a:xfrm>
              <a:off x="-1" y="2478"/>
              <a:ext cx="288" cy="24"/>
            </a:xfrm>
            <a:prstGeom prst="rect">
              <a:avLst/>
            </a:prstGeom>
            <a:solidFill>
              <a:srgbClr val="6794B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44" name="Rectangle 116"/>
            <p:cNvSpPr>
              <a:spLocks noChangeArrowheads="1"/>
            </p:cNvSpPr>
            <p:nvPr userDrawn="1"/>
          </p:nvSpPr>
          <p:spPr bwMode="auto">
            <a:xfrm>
              <a:off x="-1" y="2502"/>
              <a:ext cx="288" cy="24"/>
            </a:xfrm>
            <a:prstGeom prst="rect">
              <a:avLst/>
            </a:prstGeom>
            <a:solidFill>
              <a:srgbClr val="6895B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45" name="Rectangle 117"/>
            <p:cNvSpPr>
              <a:spLocks noChangeArrowheads="1"/>
            </p:cNvSpPr>
            <p:nvPr userDrawn="1"/>
          </p:nvSpPr>
          <p:spPr bwMode="auto">
            <a:xfrm>
              <a:off x="-1" y="2526"/>
              <a:ext cx="288" cy="24"/>
            </a:xfrm>
            <a:prstGeom prst="rect">
              <a:avLst/>
            </a:prstGeom>
            <a:solidFill>
              <a:srgbClr val="6995B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46" name="Rectangle 118"/>
            <p:cNvSpPr>
              <a:spLocks noChangeArrowheads="1"/>
            </p:cNvSpPr>
            <p:nvPr userDrawn="1"/>
          </p:nvSpPr>
          <p:spPr bwMode="auto">
            <a:xfrm>
              <a:off x="-1" y="2550"/>
              <a:ext cx="288" cy="24"/>
            </a:xfrm>
            <a:prstGeom prst="rect">
              <a:avLst/>
            </a:prstGeom>
            <a:solidFill>
              <a:srgbClr val="6A96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47" name="Rectangle 119"/>
            <p:cNvSpPr>
              <a:spLocks noChangeArrowheads="1"/>
            </p:cNvSpPr>
            <p:nvPr userDrawn="1"/>
          </p:nvSpPr>
          <p:spPr bwMode="auto">
            <a:xfrm>
              <a:off x="-1" y="2574"/>
              <a:ext cx="288" cy="24"/>
            </a:xfrm>
            <a:prstGeom prst="rect">
              <a:avLst/>
            </a:prstGeom>
            <a:solidFill>
              <a:srgbClr val="6B97B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48" name="Rectangle 120"/>
            <p:cNvSpPr>
              <a:spLocks noChangeArrowheads="1"/>
            </p:cNvSpPr>
            <p:nvPr userDrawn="1"/>
          </p:nvSpPr>
          <p:spPr bwMode="auto">
            <a:xfrm>
              <a:off x="-1" y="2598"/>
              <a:ext cx="288" cy="23"/>
            </a:xfrm>
            <a:prstGeom prst="rect">
              <a:avLst/>
            </a:prstGeom>
            <a:solidFill>
              <a:srgbClr val="6C98B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49" name="Rectangle 121"/>
            <p:cNvSpPr>
              <a:spLocks noChangeArrowheads="1"/>
            </p:cNvSpPr>
            <p:nvPr userDrawn="1"/>
          </p:nvSpPr>
          <p:spPr bwMode="auto">
            <a:xfrm>
              <a:off x="-1" y="2621"/>
              <a:ext cx="288" cy="24"/>
            </a:xfrm>
            <a:prstGeom prst="rect">
              <a:avLst/>
            </a:prstGeom>
            <a:solidFill>
              <a:srgbClr val="6D98B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50" name="Rectangle 122"/>
            <p:cNvSpPr>
              <a:spLocks noChangeArrowheads="1"/>
            </p:cNvSpPr>
            <p:nvPr userDrawn="1"/>
          </p:nvSpPr>
          <p:spPr bwMode="auto">
            <a:xfrm>
              <a:off x="-1" y="2645"/>
              <a:ext cx="288" cy="24"/>
            </a:xfrm>
            <a:prstGeom prst="rect">
              <a:avLst/>
            </a:prstGeom>
            <a:solidFill>
              <a:srgbClr val="6E99B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51" name="Rectangle 123"/>
            <p:cNvSpPr>
              <a:spLocks noChangeArrowheads="1"/>
            </p:cNvSpPr>
            <p:nvPr userDrawn="1"/>
          </p:nvSpPr>
          <p:spPr bwMode="auto">
            <a:xfrm>
              <a:off x="-1" y="2669"/>
              <a:ext cx="288" cy="24"/>
            </a:xfrm>
            <a:prstGeom prst="rect">
              <a:avLst/>
            </a:prstGeom>
            <a:solidFill>
              <a:srgbClr val="6F9A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52" name="Rectangle 124"/>
            <p:cNvSpPr>
              <a:spLocks noChangeArrowheads="1"/>
            </p:cNvSpPr>
            <p:nvPr userDrawn="1"/>
          </p:nvSpPr>
          <p:spPr bwMode="auto">
            <a:xfrm>
              <a:off x="-1" y="2693"/>
              <a:ext cx="288" cy="24"/>
            </a:xfrm>
            <a:prstGeom prst="rect">
              <a:avLst/>
            </a:prstGeom>
            <a:solidFill>
              <a:srgbClr val="709BB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53" name="Rectangle 125"/>
            <p:cNvSpPr>
              <a:spLocks noChangeArrowheads="1"/>
            </p:cNvSpPr>
            <p:nvPr userDrawn="1"/>
          </p:nvSpPr>
          <p:spPr bwMode="auto">
            <a:xfrm>
              <a:off x="-1" y="2717"/>
              <a:ext cx="288" cy="24"/>
            </a:xfrm>
            <a:prstGeom prst="rect">
              <a:avLst/>
            </a:prstGeom>
            <a:solidFill>
              <a:srgbClr val="719BB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54" name="Rectangle 126"/>
            <p:cNvSpPr>
              <a:spLocks noChangeArrowheads="1"/>
            </p:cNvSpPr>
            <p:nvPr userDrawn="1"/>
          </p:nvSpPr>
          <p:spPr bwMode="auto">
            <a:xfrm>
              <a:off x="-1" y="2741"/>
              <a:ext cx="288" cy="23"/>
            </a:xfrm>
            <a:prstGeom prst="rect">
              <a:avLst/>
            </a:prstGeom>
            <a:solidFill>
              <a:srgbClr val="729CB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55" name="Rectangle 127"/>
            <p:cNvSpPr>
              <a:spLocks noChangeArrowheads="1"/>
            </p:cNvSpPr>
            <p:nvPr userDrawn="1"/>
          </p:nvSpPr>
          <p:spPr bwMode="auto">
            <a:xfrm>
              <a:off x="-1" y="2764"/>
              <a:ext cx="288" cy="24"/>
            </a:xfrm>
            <a:prstGeom prst="rect">
              <a:avLst/>
            </a:prstGeom>
            <a:solidFill>
              <a:srgbClr val="739DB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56" name="Rectangle 128"/>
            <p:cNvSpPr>
              <a:spLocks noChangeArrowheads="1"/>
            </p:cNvSpPr>
            <p:nvPr userDrawn="1"/>
          </p:nvSpPr>
          <p:spPr bwMode="auto">
            <a:xfrm>
              <a:off x="-1" y="2788"/>
              <a:ext cx="288" cy="24"/>
            </a:xfrm>
            <a:prstGeom prst="rect">
              <a:avLst/>
            </a:prstGeom>
            <a:solidFill>
              <a:srgbClr val="749EB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57" name="Rectangle 129"/>
            <p:cNvSpPr>
              <a:spLocks noChangeArrowheads="1"/>
            </p:cNvSpPr>
            <p:nvPr userDrawn="1"/>
          </p:nvSpPr>
          <p:spPr bwMode="auto">
            <a:xfrm>
              <a:off x="-1" y="2812"/>
              <a:ext cx="288" cy="24"/>
            </a:xfrm>
            <a:prstGeom prst="rect">
              <a:avLst/>
            </a:prstGeom>
            <a:solidFill>
              <a:srgbClr val="759EB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58" name="Rectangle 130"/>
            <p:cNvSpPr>
              <a:spLocks noChangeArrowheads="1"/>
            </p:cNvSpPr>
            <p:nvPr userDrawn="1"/>
          </p:nvSpPr>
          <p:spPr bwMode="auto">
            <a:xfrm>
              <a:off x="-1" y="2836"/>
              <a:ext cx="288" cy="24"/>
            </a:xfrm>
            <a:prstGeom prst="rect">
              <a:avLst/>
            </a:prstGeom>
            <a:solidFill>
              <a:srgbClr val="769F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59" name="Rectangle 131"/>
            <p:cNvSpPr>
              <a:spLocks noChangeArrowheads="1"/>
            </p:cNvSpPr>
            <p:nvPr userDrawn="1"/>
          </p:nvSpPr>
          <p:spPr bwMode="auto">
            <a:xfrm>
              <a:off x="-1" y="2860"/>
              <a:ext cx="288" cy="24"/>
            </a:xfrm>
            <a:prstGeom prst="rect">
              <a:avLst/>
            </a:prstGeom>
            <a:solidFill>
              <a:srgbClr val="77A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60" name="Rectangle 132"/>
            <p:cNvSpPr>
              <a:spLocks noChangeArrowheads="1"/>
            </p:cNvSpPr>
            <p:nvPr userDrawn="1"/>
          </p:nvSpPr>
          <p:spPr bwMode="auto">
            <a:xfrm>
              <a:off x="-1" y="2884"/>
              <a:ext cx="288" cy="24"/>
            </a:xfrm>
            <a:prstGeom prst="rect">
              <a:avLst/>
            </a:prstGeom>
            <a:solidFill>
              <a:srgbClr val="78A1C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61" name="Rectangle 133"/>
            <p:cNvSpPr>
              <a:spLocks noChangeArrowheads="1"/>
            </p:cNvSpPr>
            <p:nvPr userDrawn="1"/>
          </p:nvSpPr>
          <p:spPr bwMode="auto">
            <a:xfrm>
              <a:off x="-1" y="2908"/>
              <a:ext cx="288" cy="23"/>
            </a:xfrm>
            <a:prstGeom prst="rect">
              <a:avLst/>
            </a:prstGeom>
            <a:solidFill>
              <a:srgbClr val="79A1C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62" name="Rectangle 134"/>
            <p:cNvSpPr>
              <a:spLocks noChangeArrowheads="1"/>
            </p:cNvSpPr>
            <p:nvPr userDrawn="1"/>
          </p:nvSpPr>
          <p:spPr bwMode="auto">
            <a:xfrm>
              <a:off x="-1" y="2931"/>
              <a:ext cx="288" cy="24"/>
            </a:xfrm>
            <a:prstGeom prst="rect">
              <a:avLst/>
            </a:prstGeom>
            <a:solidFill>
              <a:srgbClr val="7AA2C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63" name="Rectangle 135"/>
            <p:cNvSpPr>
              <a:spLocks noChangeArrowheads="1"/>
            </p:cNvSpPr>
            <p:nvPr userDrawn="1"/>
          </p:nvSpPr>
          <p:spPr bwMode="auto">
            <a:xfrm>
              <a:off x="-1" y="2955"/>
              <a:ext cx="288" cy="24"/>
            </a:xfrm>
            <a:prstGeom prst="rect">
              <a:avLst/>
            </a:prstGeom>
            <a:solidFill>
              <a:srgbClr val="7BA3C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64" name="Rectangle 136"/>
            <p:cNvSpPr>
              <a:spLocks noChangeArrowheads="1"/>
            </p:cNvSpPr>
            <p:nvPr userDrawn="1"/>
          </p:nvSpPr>
          <p:spPr bwMode="auto">
            <a:xfrm>
              <a:off x="-1" y="2979"/>
              <a:ext cx="288" cy="24"/>
            </a:xfrm>
            <a:prstGeom prst="rect">
              <a:avLst/>
            </a:prstGeom>
            <a:solidFill>
              <a:srgbClr val="7CA4C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65" name="Rectangle 137"/>
            <p:cNvSpPr>
              <a:spLocks noChangeArrowheads="1"/>
            </p:cNvSpPr>
            <p:nvPr userDrawn="1"/>
          </p:nvSpPr>
          <p:spPr bwMode="auto">
            <a:xfrm>
              <a:off x="-1" y="3003"/>
              <a:ext cx="288" cy="24"/>
            </a:xfrm>
            <a:prstGeom prst="rect">
              <a:avLst/>
            </a:prstGeom>
            <a:solidFill>
              <a:srgbClr val="7DA4C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66" name="Rectangle 138"/>
            <p:cNvSpPr>
              <a:spLocks noChangeArrowheads="1"/>
            </p:cNvSpPr>
            <p:nvPr userDrawn="1"/>
          </p:nvSpPr>
          <p:spPr bwMode="auto">
            <a:xfrm>
              <a:off x="-1" y="3027"/>
              <a:ext cx="288" cy="23"/>
            </a:xfrm>
            <a:prstGeom prst="rect">
              <a:avLst/>
            </a:prstGeom>
            <a:solidFill>
              <a:srgbClr val="7EA5C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67" name="Rectangle 139"/>
            <p:cNvSpPr>
              <a:spLocks noChangeArrowheads="1"/>
            </p:cNvSpPr>
            <p:nvPr userDrawn="1"/>
          </p:nvSpPr>
          <p:spPr bwMode="auto">
            <a:xfrm>
              <a:off x="-1" y="3050"/>
              <a:ext cx="288" cy="24"/>
            </a:xfrm>
            <a:prstGeom prst="rect">
              <a:avLst/>
            </a:prstGeom>
            <a:solidFill>
              <a:srgbClr val="7FA6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68" name="Rectangle 140"/>
            <p:cNvSpPr>
              <a:spLocks noChangeArrowheads="1"/>
            </p:cNvSpPr>
            <p:nvPr userDrawn="1"/>
          </p:nvSpPr>
          <p:spPr bwMode="auto">
            <a:xfrm>
              <a:off x="-1" y="3074"/>
              <a:ext cx="288" cy="24"/>
            </a:xfrm>
            <a:prstGeom prst="rect">
              <a:avLst/>
            </a:prstGeom>
            <a:solidFill>
              <a:srgbClr val="80A7C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69" name="Rectangle 141"/>
            <p:cNvSpPr>
              <a:spLocks noChangeArrowheads="1"/>
            </p:cNvSpPr>
            <p:nvPr userDrawn="1"/>
          </p:nvSpPr>
          <p:spPr bwMode="auto">
            <a:xfrm>
              <a:off x="-1" y="3098"/>
              <a:ext cx="288" cy="24"/>
            </a:xfrm>
            <a:prstGeom prst="rect">
              <a:avLst/>
            </a:prstGeom>
            <a:solidFill>
              <a:srgbClr val="81A7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70" name="Rectangle 142"/>
            <p:cNvSpPr>
              <a:spLocks noChangeArrowheads="1"/>
            </p:cNvSpPr>
            <p:nvPr userDrawn="1"/>
          </p:nvSpPr>
          <p:spPr bwMode="auto">
            <a:xfrm>
              <a:off x="-1" y="3122"/>
              <a:ext cx="288" cy="24"/>
            </a:xfrm>
            <a:prstGeom prst="rect">
              <a:avLst/>
            </a:prstGeom>
            <a:solidFill>
              <a:srgbClr val="82A8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71" name="Rectangle 143"/>
            <p:cNvSpPr>
              <a:spLocks noChangeArrowheads="1"/>
            </p:cNvSpPr>
            <p:nvPr userDrawn="1"/>
          </p:nvSpPr>
          <p:spPr bwMode="auto">
            <a:xfrm>
              <a:off x="-1" y="3146"/>
              <a:ext cx="288" cy="24"/>
            </a:xfrm>
            <a:prstGeom prst="rect">
              <a:avLst/>
            </a:prstGeom>
            <a:solidFill>
              <a:srgbClr val="83A9C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72" name="Rectangle 144"/>
            <p:cNvSpPr>
              <a:spLocks noChangeArrowheads="1"/>
            </p:cNvSpPr>
            <p:nvPr userDrawn="1"/>
          </p:nvSpPr>
          <p:spPr bwMode="auto">
            <a:xfrm>
              <a:off x="-1" y="3170"/>
              <a:ext cx="288" cy="23"/>
            </a:xfrm>
            <a:prstGeom prst="rect">
              <a:avLst/>
            </a:prstGeom>
            <a:solidFill>
              <a:srgbClr val="84AAC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73" name="Rectangle 145"/>
            <p:cNvSpPr>
              <a:spLocks noChangeArrowheads="1"/>
            </p:cNvSpPr>
            <p:nvPr userDrawn="1"/>
          </p:nvSpPr>
          <p:spPr bwMode="auto">
            <a:xfrm>
              <a:off x="-1" y="3193"/>
              <a:ext cx="288" cy="24"/>
            </a:xfrm>
            <a:prstGeom prst="rect">
              <a:avLst/>
            </a:prstGeom>
            <a:solidFill>
              <a:srgbClr val="85AAC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74" name="Rectangle 146"/>
            <p:cNvSpPr>
              <a:spLocks noChangeArrowheads="1"/>
            </p:cNvSpPr>
            <p:nvPr userDrawn="1"/>
          </p:nvSpPr>
          <p:spPr bwMode="auto">
            <a:xfrm>
              <a:off x="-1" y="3217"/>
              <a:ext cx="288" cy="24"/>
            </a:xfrm>
            <a:prstGeom prst="rect">
              <a:avLst/>
            </a:prstGeom>
            <a:solidFill>
              <a:srgbClr val="86ABC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75" name="Rectangle 147"/>
            <p:cNvSpPr>
              <a:spLocks noChangeArrowheads="1"/>
            </p:cNvSpPr>
            <p:nvPr userDrawn="1"/>
          </p:nvSpPr>
          <p:spPr bwMode="auto">
            <a:xfrm>
              <a:off x="-1" y="3241"/>
              <a:ext cx="288" cy="24"/>
            </a:xfrm>
            <a:prstGeom prst="rect">
              <a:avLst/>
            </a:prstGeom>
            <a:solidFill>
              <a:srgbClr val="87ACC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76" name="Rectangle 148"/>
            <p:cNvSpPr>
              <a:spLocks noChangeArrowheads="1"/>
            </p:cNvSpPr>
            <p:nvPr userDrawn="1"/>
          </p:nvSpPr>
          <p:spPr bwMode="auto">
            <a:xfrm>
              <a:off x="-1" y="3265"/>
              <a:ext cx="288" cy="24"/>
            </a:xfrm>
            <a:prstGeom prst="rect">
              <a:avLst/>
            </a:prstGeom>
            <a:solidFill>
              <a:srgbClr val="88ADC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77" name="Rectangle 149"/>
            <p:cNvSpPr>
              <a:spLocks noChangeArrowheads="1"/>
            </p:cNvSpPr>
            <p:nvPr userDrawn="1"/>
          </p:nvSpPr>
          <p:spPr bwMode="auto">
            <a:xfrm>
              <a:off x="-1" y="3289"/>
              <a:ext cx="288" cy="24"/>
            </a:xfrm>
            <a:prstGeom prst="rect">
              <a:avLst/>
            </a:prstGeom>
            <a:solidFill>
              <a:srgbClr val="89AD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78" name="Rectangle 150"/>
            <p:cNvSpPr>
              <a:spLocks noChangeArrowheads="1"/>
            </p:cNvSpPr>
            <p:nvPr userDrawn="1"/>
          </p:nvSpPr>
          <p:spPr bwMode="auto">
            <a:xfrm>
              <a:off x="-1" y="3313"/>
              <a:ext cx="288" cy="23"/>
            </a:xfrm>
            <a:prstGeom prst="rect">
              <a:avLst/>
            </a:prstGeom>
            <a:solidFill>
              <a:srgbClr val="8AAEC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79" name="Rectangle 151"/>
            <p:cNvSpPr>
              <a:spLocks noChangeArrowheads="1"/>
            </p:cNvSpPr>
            <p:nvPr userDrawn="1"/>
          </p:nvSpPr>
          <p:spPr bwMode="auto">
            <a:xfrm>
              <a:off x="-1" y="3336"/>
              <a:ext cx="288" cy="24"/>
            </a:xfrm>
            <a:prstGeom prst="rect">
              <a:avLst/>
            </a:prstGeom>
            <a:solidFill>
              <a:srgbClr val="8BAF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80" name="Rectangle 152"/>
            <p:cNvSpPr>
              <a:spLocks noChangeArrowheads="1"/>
            </p:cNvSpPr>
            <p:nvPr userDrawn="1"/>
          </p:nvSpPr>
          <p:spPr bwMode="auto">
            <a:xfrm>
              <a:off x="-1" y="3360"/>
              <a:ext cx="288" cy="24"/>
            </a:xfrm>
            <a:prstGeom prst="rect">
              <a:avLst/>
            </a:prstGeom>
            <a:solidFill>
              <a:srgbClr val="8CB0C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81" name="Rectangle 153"/>
            <p:cNvSpPr>
              <a:spLocks noChangeArrowheads="1"/>
            </p:cNvSpPr>
            <p:nvPr userDrawn="1"/>
          </p:nvSpPr>
          <p:spPr bwMode="auto">
            <a:xfrm>
              <a:off x="-1" y="3384"/>
              <a:ext cx="288" cy="24"/>
            </a:xfrm>
            <a:prstGeom prst="rect">
              <a:avLst/>
            </a:prstGeom>
            <a:solidFill>
              <a:srgbClr val="8DB0C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82" name="Rectangle 154"/>
            <p:cNvSpPr>
              <a:spLocks noChangeArrowheads="1"/>
            </p:cNvSpPr>
            <p:nvPr userDrawn="1"/>
          </p:nvSpPr>
          <p:spPr bwMode="auto">
            <a:xfrm>
              <a:off x="-1" y="3408"/>
              <a:ext cx="288" cy="24"/>
            </a:xfrm>
            <a:prstGeom prst="rect">
              <a:avLst/>
            </a:prstGeom>
            <a:solidFill>
              <a:srgbClr val="8EB1C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83" name="Rectangle 155"/>
            <p:cNvSpPr>
              <a:spLocks noChangeArrowheads="1"/>
            </p:cNvSpPr>
            <p:nvPr userDrawn="1"/>
          </p:nvSpPr>
          <p:spPr bwMode="auto">
            <a:xfrm>
              <a:off x="-1" y="3432"/>
              <a:ext cx="288" cy="24"/>
            </a:xfrm>
            <a:prstGeom prst="rect">
              <a:avLst/>
            </a:prstGeom>
            <a:solidFill>
              <a:srgbClr val="8FB2C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84" name="Rectangle 156"/>
            <p:cNvSpPr>
              <a:spLocks noChangeArrowheads="1"/>
            </p:cNvSpPr>
            <p:nvPr userDrawn="1"/>
          </p:nvSpPr>
          <p:spPr bwMode="auto">
            <a:xfrm>
              <a:off x="-1" y="3456"/>
              <a:ext cx="288" cy="24"/>
            </a:xfrm>
            <a:prstGeom prst="rect">
              <a:avLst/>
            </a:prstGeom>
            <a:solidFill>
              <a:srgbClr val="90B3C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85" name="Rectangle 157"/>
            <p:cNvSpPr>
              <a:spLocks noChangeArrowheads="1"/>
            </p:cNvSpPr>
            <p:nvPr userDrawn="1"/>
          </p:nvSpPr>
          <p:spPr bwMode="auto">
            <a:xfrm>
              <a:off x="-1" y="3480"/>
              <a:ext cx="288" cy="23"/>
            </a:xfrm>
            <a:prstGeom prst="rect">
              <a:avLst/>
            </a:prstGeom>
            <a:solidFill>
              <a:srgbClr val="91B3CB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86" name="Rectangle 158"/>
            <p:cNvSpPr>
              <a:spLocks noChangeArrowheads="1"/>
            </p:cNvSpPr>
            <p:nvPr userDrawn="1"/>
          </p:nvSpPr>
          <p:spPr bwMode="auto">
            <a:xfrm>
              <a:off x="-1" y="3503"/>
              <a:ext cx="288" cy="24"/>
            </a:xfrm>
            <a:prstGeom prst="rect">
              <a:avLst/>
            </a:prstGeom>
            <a:solidFill>
              <a:srgbClr val="92B4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87" name="Rectangle 159"/>
            <p:cNvSpPr>
              <a:spLocks noChangeArrowheads="1"/>
            </p:cNvSpPr>
            <p:nvPr userDrawn="1"/>
          </p:nvSpPr>
          <p:spPr bwMode="auto">
            <a:xfrm>
              <a:off x="-1" y="3527"/>
              <a:ext cx="288" cy="24"/>
            </a:xfrm>
            <a:prstGeom prst="rect">
              <a:avLst/>
            </a:prstGeom>
            <a:solidFill>
              <a:srgbClr val="93B5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88" name="Rectangle 160"/>
            <p:cNvSpPr>
              <a:spLocks noChangeArrowheads="1"/>
            </p:cNvSpPr>
            <p:nvPr userDrawn="1"/>
          </p:nvSpPr>
          <p:spPr bwMode="auto">
            <a:xfrm>
              <a:off x="-1" y="3551"/>
              <a:ext cx="288" cy="24"/>
            </a:xfrm>
            <a:prstGeom prst="rect">
              <a:avLst/>
            </a:prstGeom>
            <a:solidFill>
              <a:srgbClr val="94B6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89" name="Rectangle 161"/>
            <p:cNvSpPr>
              <a:spLocks noChangeArrowheads="1"/>
            </p:cNvSpPr>
            <p:nvPr userDrawn="1"/>
          </p:nvSpPr>
          <p:spPr bwMode="auto">
            <a:xfrm>
              <a:off x="-1" y="3575"/>
              <a:ext cx="288" cy="24"/>
            </a:xfrm>
            <a:prstGeom prst="rect">
              <a:avLst/>
            </a:prstGeom>
            <a:solidFill>
              <a:srgbClr val="95B6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90" name="Rectangle 162"/>
            <p:cNvSpPr>
              <a:spLocks noChangeArrowheads="1"/>
            </p:cNvSpPr>
            <p:nvPr userDrawn="1"/>
          </p:nvSpPr>
          <p:spPr bwMode="auto">
            <a:xfrm>
              <a:off x="-1" y="3599"/>
              <a:ext cx="288" cy="23"/>
            </a:xfrm>
            <a:prstGeom prst="rect">
              <a:avLst/>
            </a:prstGeom>
            <a:solidFill>
              <a:srgbClr val="96B7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91" name="Rectangle 163"/>
            <p:cNvSpPr>
              <a:spLocks noChangeArrowheads="1"/>
            </p:cNvSpPr>
            <p:nvPr userDrawn="1"/>
          </p:nvSpPr>
          <p:spPr bwMode="auto">
            <a:xfrm>
              <a:off x="-1" y="3622"/>
              <a:ext cx="288" cy="24"/>
            </a:xfrm>
            <a:prstGeom prst="rect">
              <a:avLst/>
            </a:prstGeom>
            <a:solidFill>
              <a:srgbClr val="97B8C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92" name="Rectangle 164"/>
            <p:cNvSpPr>
              <a:spLocks noChangeArrowheads="1"/>
            </p:cNvSpPr>
            <p:nvPr userDrawn="1"/>
          </p:nvSpPr>
          <p:spPr bwMode="auto">
            <a:xfrm>
              <a:off x="-1" y="3646"/>
              <a:ext cx="288" cy="24"/>
            </a:xfrm>
            <a:prstGeom prst="rect">
              <a:avLst/>
            </a:prstGeom>
            <a:solidFill>
              <a:srgbClr val="98B9CE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93" name="Rectangle 165"/>
            <p:cNvSpPr>
              <a:spLocks noChangeArrowheads="1"/>
            </p:cNvSpPr>
            <p:nvPr userDrawn="1"/>
          </p:nvSpPr>
          <p:spPr bwMode="auto">
            <a:xfrm>
              <a:off x="-1" y="3670"/>
              <a:ext cx="288" cy="24"/>
            </a:xfrm>
            <a:prstGeom prst="rect">
              <a:avLst/>
            </a:prstGeom>
            <a:solidFill>
              <a:srgbClr val="99B9C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94" name="Rectangle 166"/>
            <p:cNvSpPr>
              <a:spLocks noChangeArrowheads="1"/>
            </p:cNvSpPr>
            <p:nvPr userDrawn="1"/>
          </p:nvSpPr>
          <p:spPr bwMode="auto">
            <a:xfrm>
              <a:off x="-1" y="3694"/>
              <a:ext cx="288" cy="24"/>
            </a:xfrm>
            <a:prstGeom prst="rect">
              <a:avLst/>
            </a:prstGeom>
            <a:solidFill>
              <a:srgbClr val="9ABAC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95" name="Rectangle 167"/>
            <p:cNvSpPr>
              <a:spLocks noChangeArrowheads="1"/>
            </p:cNvSpPr>
            <p:nvPr userDrawn="1"/>
          </p:nvSpPr>
          <p:spPr bwMode="auto">
            <a:xfrm>
              <a:off x="-1" y="3718"/>
              <a:ext cx="288" cy="24"/>
            </a:xfrm>
            <a:prstGeom prst="rect">
              <a:avLst/>
            </a:prstGeom>
            <a:solidFill>
              <a:srgbClr val="9BBBD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96" name="Rectangle 168"/>
            <p:cNvSpPr>
              <a:spLocks noChangeArrowheads="1"/>
            </p:cNvSpPr>
            <p:nvPr userDrawn="1"/>
          </p:nvSpPr>
          <p:spPr bwMode="auto">
            <a:xfrm>
              <a:off x="-1" y="3742"/>
              <a:ext cx="288" cy="23"/>
            </a:xfrm>
            <a:prstGeom prst="rect">
              <a:avLst/>
            </a:prstGeom>
            <a:solidFill>
              <a:srgbClr val="9CBCD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97" name="Rectangle 169"/>
            <p:cNvSpPr>
              <a:spLocks noChangeArrowheads="1"/>
            </p:cNvSpPr>
            <p:nvPr userDrawn="1"/>
          </p:nvSpPr>
          <p:spPr bwMode="auto">
            <a:xfrm>
              <a:off x="-1" y="3765"/>
              <a:ext cx="288" cy="24"/>
            </a:xfrm>
            <a:prstGeom prst="rect">
              <a:avLst/>
            </a:prstGeom>
            <a:solidFill>
              <a:srgbClr val="9DBCD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98" name="Rectangle 170"/>
            <p:cNvSpPr>
              <a:spLocks noChangeArrowheads="1"/>
            </p:cNvSpPr>
            <p:nvPr userDrawn="1"/>
          </p:nvSpPr>
          <p:spPr bwMode="auto">
            <a:xfrm>
              <a:off x="-1" y="3789"/>
              <a:ext cx="288" cy="24"/>
            </a:xfrm>
            <a:prstGeom prst="rect">
              <a:avLst/>
            </a:prstGeom>
            <a:solidFill>
              <a:srgbClr val="9EBDD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099" name="Rectangle 171"/>
            <p:cNvSpPr>
              <a:spLocks noChangeArrowheads="1"/>
            </p:cNvSpPr>
            <p:nvPr userDrawn="1"/>
          </p:nvSpPr>
          <p:spPr bwMode="auto">
            <a:xfrm>
              <a:off x="-1" y="3813"/>
              <a:ext cx="288" cy="24"/>
            </a:xfrm>
            <a:prstGeom prst="rect">
              <a:avLst/>
            </a:prstGeom>
            <a:solidFill>
              <a:srgbClr val="9FBED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00" name="Rectangle 172"/>
            <p:cNvSpPr>
              <a:spLocks noChangeArrowheads="1"/>
            </p:cNvSpPr>
            <p:nvPr userDrawn="1"/>
          </p:nvSpPr>
          <p:spPr bwMode="auto">
            <a:xfrm>
              <a:off x="-1" y="3837"/>
              <a:ext cx="288" cy="24"/>
            </a:xfrm>
            <a:prstGeom prst="rect">
              <a:avLst/>
            </a:prstGeom>
            <a:solidFill>
              <a:srgbClr val="A0BFD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01" name="Rectangle 173"/>
            <p:cNvSpPr>
              <a:spLocks noChangeArrowheads="1"/>
            </p:cNvSpPr>
            <p:nvPr userDrawn="1"/>
          </p:nvSpPr>
          <p:spPr bwMode="auto">
            <a:xfrm>
              <a:off x="-1" y="3861"/>
              <a:ext cx="288" cy="24"/>
            </a:xfrm>
            <a:prstGeom prst="rect">
              <a:avLst/>
            </a:prstGeom>
            <a:solidFill>
              <a:srgbClr val="A1BFD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02" name="Rectangle 174"/>
            <p:cNvSpPr>
              <a:spLocks noChangeArrowheads="1"/>
            </p:cNvSpPr>
            <p:nvPr userDrawn="1"/>
          </p:nvSpPr>
          <p:spPr bwMode="auto">
            <a:xfrm>
              <a:off x="-1" y="3885"/>
              <a:ext cx="288" cy="24"/>
            </a:xfrm>
            <a:prstGeom prst="rect">
              <a:avLst/>
            </a:prstGeom>
            <a:solidFill>
              <a:srgbClr val="A2C0D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03" name="Rectangle 175"/>
            <p:cNvSpPr>
              <a:spLocks noChangeArrowheads="1"/>
            </p:cNvSpPr>
            <p:nvPr userDrawn="1"/>
          </p:nvSpPr>
          <p:spPr bwMode="auto">
            <a:xfrm>
              <a:off x="-1" y="3909"/>
              <a:ext cx="288" cy="23"/>
            </a:xfrm>
            <a:prstGeom prst="rect">
              <a:avLst/>
            </a:prstGeom>
            <a:solidFill>
              <a:srgbClr val="A3C1D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04" name="Rectangle 176"/>
            <p:cNvSpPr>
              <a:spLocks noChangeArrowheads="1"/>
            </p:cNvSpPr>
            <p:nvPr userDrawn="1"/>
          </p:nvSpPr>
          <p:spPr bwMode="auto">
            <a:xfrm>
              <a:off x="-1" y="3932"/>
              <a:ext cx="288" cy="24"/>
            </a:xfrm>
            <a:prstGeom prst="rect">
              <a:avLst/>
            </a:prstGeom>
            <a:solidFill>
              <a:srgbClr val="A4C2D3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05" name="Rectangle 177"/>
            <p:cNvSpPr>
              <a:spLocks noChangeArrowheads="1"/>
            </p:cNvSpPr>
            <p:nvPr userDrawn="1"/>
          </p:nvSpPr>
          <p:spPr bwMode="auto">
            <a:xfrm>
              <a:off x="-1" y="3956"/>
              <a:ext cx="288" cy="24"/>
            </a:xfrm>
            <a:prstGeom prst="rect">
              <a:avLst/>
            </a:prstGeom>
            <a:solidFill>
              <a:srgbClr val="A5C2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06" name="Rectangle 178"/>
            <p:cNvSpPr>
              <a:spLocks noChangeArrowheads="1"/>
            </p:cNvSpPr>
            <p:nvPr userDrawn="1"/>
          </p:nvSpPr>
          <p:spPr bwMode="auto">
            <a:xfrm>
              <a:off x="-1" y="3980"/>
              <a:ext cx="288" cy="24"/>
            </a:xfrm>
            <a:prstGeom prst="rect">
              <a:avLst/>
            </a:prstGeom>
            <a:solidFill>
              <a:srgbClr val="A6C3D4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07" name="Rectangle 179"/>
            <p:cNvSpPr>
              <a:spLocks noChangeArrowheads="1"/>
            </p:cNvSpPr>
            <p:nvPr userDrawn="1"/>
          </p:nvSpPr>
          <p:spPr bwMode="auto">
            <a:xfrm>
              <a:off x="-1" y="4004"/>
              <a:ext cx="288" cy="24"/>
            </a:xfrm>
            <a:prstGeom prst="rect">
              <a:avLst/>
            </a:prstGeom>
            <a:solidFill>
              <a:srgbClr val="A7C4D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08" name="Rectangle 180"/>
            <p:cNvSpPr>
              <a:spLocks noChangeArrowheads="1"/>
            </p:cNvSpPr>
            <p:nvPr userDrawn="1"/>
          </p:nvSpPr>
          <p:spPr bwMode="auto">
            <a:xfrm>
              <a:off x="-1" y="4028"/>
              <a:ext cx="288" cy="24"/>
            </a:xfrm>
            <a:prstGeom prst="rect">
              <a:avLst/>
            </a:prstGeom>
            <a:solidFill>
              <a:srgbClr val="A8C5D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09" name="Rectangle 181"/>
            <p:cNvSpPr>
              <a:spLocks noChangeArrowheads="1"/>
            </p:cNvSpPr>
            <p:nvPr userDrawn="1"/>
          </p:nvSpPr>
          <p:spPr bwMode="auto">
            <a:xfrm>
              <a:off x="-1" y="4052"/>
              <a:ext cx="288" cy="23"/>
            </a:xfrm>
            <a:prstGeom prst="rect">
              <a:avLst/>
            </a:prstGeom>
            <a:solidFill>
              <a:srgbClr val="A9C5D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10" name="Rectangle 182"/>
            <p:cNvSpPr>
              <a:spLocks noChangeArrowheads="1"/>
            </p:cNvSpPr>
            <p:nvPr userDrawn="1"/>
          </p:nvSpPr>
          <p:spPr bwMode="auto">
            <a:xfrm>
              <a:off x="-1" y="4075"/>
              <a:ext cx="288" cy="24"/>
            </a:xfrm>
            <a:prstGeom prst="rect">
              <a:avLst/>
            </a:prstGeom>
            <a:solidFill>
              <a:srgbClr val="AAC6D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11" name="Rectangle 183"/>
            <p:cNvSpPr>
              <a:spLocks noChangeArrowheads="1"/>
            </p:cNvSpPr>
            <p:nvPr userDrawn="1"/>
          </p:nvSpPr>
          <p:spPr bwMode="auto">
            <a:xfrm>
              <a:off x="-1" y="4099"/>
              <a:ext cx="288" cy="24"/>
            </a:xfrm>
            <a:prstGeom prst="rect">
              <a:avLst/>
            </a:prstGeom>
            <a:solidFill>
              <a:srgbClr val="ABC7D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12" name="Rectangle 184"/>
            <p:cNvSpPr>
              <a:spLocks noChangeArrowheads="1"/>
            </p:cNvSpPr>
            <p:nvPr userDrawn="1"/>
          </p:nvSpPr>
          <p:spPr bwMode="auto">
            <a:xfrm>
              <a:off x="-1" y="4123"/>
              <a:ext cx="288" cy="24"/>
            </a:xfrm>
            <a:prstGeom prst="rect">
              <a:avLst/>
            </a:prstGeom>
            <a:solidFill>
              <a:srgbClr val="ACC8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13" name="Rectangle 185"/>
            <p:cNvSpPr>
              <a:spLocks noChangeArrowheads="1"/>
            </p:cNvSpPr>
            <p:nvPr userDrawn="1"/>
          </p:nvSpPr>
          <p:spPr bwMode="auto">
            <a:xfrm>
              <a:off x="-1" y="4147"/>
              <a:ext cx="288" cy="24"/>
            </a:xfrm>
            <a:prstGeom prst="rect">
              <a:avLst/>
            </a:prstGeom>
            <a:solidFill>
              <a:srgbClr val="ADC8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14" name="Rectangle 186"/>
            <p:cNvSpPr>
              <a:spLocks noChangeArrowheads="1"/>
            </p:cNvSpPr>
            <p:nvPr userDrawn="1"/>
          </p:nvSpPr>
          <p:spPr bwMode="auto">
            <a:xfrm>
              <a:off x="-1" y="4171"/>
              <a:ext cx="288" cy="24"/>
            </a:xfrm>
            <a:prstGeom prst="rect">
              <a:avLst/>
            </a:prstGeom>
            <a:solidFill>
              <a:srgbClr val="AEC9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15" name="Rectangle 187"/>
            <p:cNvSpPr>
              <a:spLocks noChangeArrowheads="1"/>
            </p:cNvSpPr>
            <p:nvPr userDrawn="1"/>
          </p:nvSpPr>
          <p:spPr bwMode="auto">
            <a:xfrm>
              <a:off x="-1" y="4195"/>
              <a:ext cx="288" cy="23"/>
            </a:xfrm>
            <a:prstGeom prst="rect">
              <a:avLst/>
            </a:prstGeom>
            <a:solidFill>
              <a:srgbClr val="AFCA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16" name="Rectangle 188"/>
            <p:cNvSpPr>
              <a:spLocks noChangeArrowheads="1"/>
            </p:cNvSpPr>
            <p:nvPr userDrawn="1"/>
          </p:nvSpPr>
          <p:spPr bwMode="auto">
            <a:xfrm>
              <a:off x="-1" y="4218"/>
              <a:ext cx="288" cy="24"/>
            </a:xfrm>
            <a:prstGeom prst="rect">
              <a:avLst/>
            </a:prstGeom>
            <a:solidFill>
              <a:srgbClr val="B0CBD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17" name="Rectangle 189"/>
            <p:cNvSpPr>
              <a:spLocks noChangeArrowheads="1"/>
            </p:cNvSpPr>
            <p:nvPr userDrawn="1"/>
          </p:nvSpPr>
          <p:spPr bwMode="auto">
            <a:xfrm>
              <a:off x="-1" y="4242"/>
              <a:ext cx="288" cy="24"/>
            </a:xfrm>
            <a:prstGeom prst="rect">
              <a:avLst/>
            </a:prstGeom>
            <a:solidFill>
              <a:srgbClr val="B1CBD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18" name="Rectangle 190"/>
            <p:cNvSpPr>
              <a:spLocks noChangeArrowheads="1"/>
            </p:cNvSpPr>
            <p:nvPr userDrawn="1"/>
          </p:nvSpPr>
          <p:spPr bwMode="auto">
            <a:xfrm>
              <a:off x="-1" y="4266"/>
              <a:ext cx="288" cy="24"/>
            </a:xfrm>
            <a:prstGeom prst="rect">
              <a:avLst/>
            </a:prstGeom>
            <a:solidFill>
              <a:srgbClr val="B2CCD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125119" name="Rectangle 191"/>
            <p:cNvSpPr>
              <a:spLocks noChangeArrowheads="1"/>
            </p:cNvSpPr>
            <p:nvPr userDrawn="1"/>
          </p:nvSpPr>
          <p:spPr bwMode="auto">
            <a:xfrm>
              <a:off x="-1" y="4290"/>
              <a:ext cx="288" cy="24"/>
            </a:xfrm>
            <a:prstGeom prst="rect">
              <a:avLst/>
            </a:prstGeom>
            <a:solidFill>
              <a:srgbClr val="B3CDD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700" r:id="rId2"/>
    <p:sldLayoutId id="214748368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468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file:///D:/users/config/bavhb001/Lokale%20Einstellungen/Temporary%20Internet%20Files/OLK37/logo_blau_rgb.gi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115888"/>
            <a:ext cx="19431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1268760"/>
            <a:ext cx="8208912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Universities</a:t>
            </a:r>
            <a:r>
              <a:rPr lang="de-DE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Cooperate</a:t>
            </a:r>
            <a:r>
              <a:rPr lang="de-DE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Successfully</a:t>
            </a:r>
            <a:r>
              <a:rPr lang="de-DE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in Online Teaching</a:t>
            </a:r>
            <a:r>
              <a:rPr lang="de-DE" sz="2800" b="1" dirty="0" smtClean="0">
                <a:solidFill>
                  <a:srgbClr val="0046B4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de-DE" sz="2400" b="1" dirty="0" smtClean="0">
                <a:solidFill>
                  <a:srgbClr val="0000FF"/>
                </a:solidFill>
              </a:rPr>
              <a:t>Virtuelle Hochschule Bayern (vhb)</a:t>
            </a:r>
          </a:p>
          <a:p>
            <a:pPr algn="ctr">
              <a:lnSpc>
                <a:spcPct val="150000"/>
              </a:lnSpc>
            </a:pPr>
            <a:r>
              <a:rPr lang="de-DE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Bavarian</a:t>
            </a:r>
            <a:r>
              <a:rPr lang="de-DE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Virtual University (BVU)</a:t>
            </a:r>
            <a:endParaRPr lang="de-DE" sz="2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de-DE" sz="2000" b="1" i="1" dirty="0" smtClean="0">
                <a:solidFill>
                  <a:srgbClr val="3333CC"/>
                </a:solidFill>
              </a:rPr>
              <a:t/>
            </a:r>
            <a:br>
              <a:rPr lang="de-DE" sz="2000" b="1" i="1" dirty="0" smtClean="0">
                <a:solidFill>
                  <a:srgbClr val="3333CC"/>
                </a:solidFill>
              </a:rPr>
            </a:br>
            <a:r>
              <a:rPr lang="de-DE" sz="2000" b="1" i="1" dirty="0" smtClean="0">
                <a:solidFill>
                  <a:srgbClr val="3333CC"/>
                </a:solidFill>
              </a:rPr>
              <a:t/>
            </a:r>
            <a:br>
              <a:rPr lang="de-DE" sz="2000" b="1" i="1" dirty="0" smtClean="0">
                <a:solidFill>
                  <a:srgbClr val="3333CC"/>
                </a:solidFill>
              </a:rPr>
            </a:b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691680" y="4653136"/>
            <a:ext cx="576064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000" b="1" dirty="0" err="1" smtClean="0"/>
              <a:t>Journée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Thématique</a:t>
            </a:r>
            <a:r>
              <a:rPr lang="de-DE" sz="2000" b="1" dirty="0" smtClean="0"/>
              <a:t> Internationale FIED, Paris, 7 </a:t>
            </a:r>
            <a:r>
              <a:rPr lang="de-DE" sz="2000" b="1" dirty="0" err="1" smtClean="0"/>
              <a:t>juin</a:t>
            </a:r>
            <a:r>
              <a:rPr lang="de-DE" sz="2000" b="1" dirty="0" smtClean="0"/>
              <a:t> 2013</a:t>
            </a:r>
          </a:p>
          <a:p>
            <a:pPr algn="ctr">
              <a:spcBef>
                <a:spcPct val="50000"/>
              </a:spcBef>
            </a:pPr>
            <a:r>
              <a:rPr lang="de-DE" sz="2000" b="1" dirty="0" smtClean="0"/>
              <a:t>Paul Rühl, Managing </a:t>
            </a:r>
            <a:r>
              <a:rPr lang="de-DE" sz="2000" b="1" dirty="0" err="1" smtClean="0"/>
              <a:t>Director</a:t>
            </a:r>
            <a:r>
              <a:rPr lang="de-DE" sz="2000" b="1" dirty="0" smtClean="0"/>
              <a:t> BVU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Stuctures</a:t>
            </a:r>
            <a:r>
              <a:rPr lang="de-DE" dirty="0" smtClean="0"/>
              <a:t> - 2 </a:t>
            </a:r>
            <a:endParaRPr lang="de-DE" dirty="0"/>
          </a:p>
        </p:txBody>
      </p:sp>
      <p:sp>
        <p:nvSpPr>
          <p:cNvPr id="9222" name="Rechteck 5"/>
          <p:cNvSpPr>
            <a:spLocks noChangeArrowheads="1"/>
          </p:cNvSpPr>
          <p:nvPr/>
        </p:nvSpPr>
        <p:spPr bwMode="auto">
          <a:xfrm>
            <a:off x="971600" y="1571625"/>
            <a:ext cx="750093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 dirty="0"/>
              <a:t>•</a:t>
            </a:r>
            <a:r>
              <a:rPr lang="de-DE" sz="2400" dirty="0"/>
              <a:t> </a:t>
            </a:r>
            <a:r>
              <a:rPr lang="de-DE" sz="2400" dirty="0" smtClean="0"/>
              <a:t>  Central </a:t>
            </a:r>
            <a:r>
              <a:rPr lang="de-DE" sz="2400" dirty="0" err="1"/>
              <a:t>server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information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registration</a:t>
            </a:r>
            <a:r>
              <a:rPr lang="de-DE" sz="2400" dirty="0"/>
              <a:t> </a:t>
            </a:r>
            <a:r>
              <a:rPr lang="de-DE" sz="2400" dirty="0" err="1"/>
              <a:t>only</a:t>
            </a:r>
            <a:endParaRPr lang="de-DE" sz="2400" dirty="0"/>
          </a:p>
          <a:p>
            <a:endParaRPr lang="de-DE" sz="2400" b="1" dirty="0">
              <a:solidFill>
                <a:srgbClr val="0000FF"/>
              </a:solidFill>
            </a:endParaRPr>
          </a:p>
          <a:p>
            <a:r>
              <a:rPr lang="de-DE" sz="2400" b="1" dirty="0"/>
              <a:t>• </a:t>
            </a:r>
            <a:r>
              <a:rPr lang="de-DE" sz="2400" b="1" dirty="0" smtClean="0"/>
              <a:t>  </a:t>
            </a:r>
            <a:r>
              <a:rPr lang="de-DE" sz="2400" dirty="0" err="1" smtClean="0"/>
              <a:t>Courses</a:t>
            </a:r>
            <a:r>
              <a:rPr lang="de-DE" sz="2400" dirty="0" smtClean="0"/>
              <a:t> </a:t>
            </a:r>
            <a:r>
              <a:rPr lang="de-DE" sz="2400" dirty="0"/>
              <a:t>on </a:t>
            </a:r>
            <a:r>
              <a:rPr lang="de-DE" sz="2400" dirty="0" err="1"/>
              <a:t>servers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member</a:t>
            </a:r>
            <a:r>
              <a:rPr lang="de-DE" sz="2400" dirty="0"/>
              <a:t> </a:t>
            </a:r>
            <a:r>
              <a:rPr lang="de-DE" sz="2400" dirty="0" err="1" smtClean="0"/>
              <a:t>universities</a:t>
            </a:r>
            <a:r>
              <a:rPr lang="de-DE" sz="2400" dirty="0" smtClean="0"/>
              <a:t>;</a:t>
            </a:r>
          </a:p>
          <a:p>
            <a:r>
              <a:rPr lang="de-DE" sz="2400" dirty="0" smtClean="0"/>
              <a:t>    </a:t>
            </a:r>
            <a:r>
              <a:rPr lang="de-DE" sz="2400" dirty="0" err="1" smtClean="0"/>
              <a:t>main</a:t>
            </a:r>
            <a:r>
              <a:rPr lang="de-DE" sz="2400" dirty="0" smtClean="0"/>
              <a:t> </a:t>
            </a:r>
            <a:r>
              <a:rPr lang="de-DE" sz="2400" dirty="0" err="1"/>
              <a:t>data</a:t>
            </a:r>
            <a:r>
              <a:rPr lang="de-DE" sz="2400" dirty="0"/>
              <a:t> </a:t>
            </a:r>
            <a:r>
              <a:rPr lang="de-DE" sz="2400" dirty="0" err="1"/>
              <a:t>traffic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students</a:t>
            </a:r>
            <a:r>
              <a:rPr lang="de-DE" sz="2400" dirty="0"/>
              <a:t> </a:t>
            </a:r>
            <a:r>
              <a:rPr lang="de-DE" sz="2400" dirty="0" err="1" smtClean="0"/>
              <a:t>and</a:t>
            </a:r>
            <a:endParaRPr lang="de-DE" sz="2400" dirty="0"/>
          </a:p>
          <a:p>
            <a:r>
              <a:rPr lang="de-DE" sz="2400" dirty="0" smtClean="0"/>
              <a:t>    </a:t>
            </a:r>
            <a:r>
              <a:rPr lang="de-DE" sz="2400" dirty="0" err="1" smtClean="0"/>
              <a:t>member</a:t>
            </a:r>
            <a:r>
              <a:rPr lang="de-DE" sz="2400" dirty="0" smtClean="0"/>
              <a:t> </a:t>
            </a:r>
            <a:r>
              <a:rPr lang="de-DE" sz="2400" dirty="0" err="1"/>
              <a:t>universities</a:t>
            </a:r>
            <a:endParaRPr lang="de-DE" sz="2400" dirty="0"/>
          </a:p>
          <a:p>
            <a:endParaRPr lang="de-DE" sz="2400" b="1" dirty="0">
              <a:solidFill>
                <a:srgbClr val="0000FF"/>
              </a:solidFill>
            </a:endParaRPr>
          </a:p>
          <a:p>
            <a:r>
              <a:rPr lang="de-DE" sz="2400" b="1" dirty="0"/>
              <a:t>• </a:t>
            </a:r>
            <a:r>
              <a:rPr lang="de-DE" sz="2400" b="1" dirty="0" smtClean="0"/>
              <a:t>  </a:t>
            </a:r>
            <a:r>
              <a:rPr lang="de-DE" sz="2400" dirty="0" err="1" smtClean="0"/>
              <a:t>Various</a:t>
            </a:r>
            <a:r>
              <a:rPr lang="de-DE" sz="2400" b="1" dirty="0" smtClean="0"/>
              <a:t> </a:t>
            </a:r>
            <a:r>
              <a:rPr lang="de-DE" sz="2400" dirty="0" err="1"/>
              <a:t>learning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content</a:t>
            </a:r>
            <a:r>
              <a:rPr lang="de-DE" sz="2400" dirty="0"/>
              <a:t> </a:t>
            </a:r>
            <a:r>
              <a:rPr lang="de-DE" sz="2400" dirty="0" err="1"/>
              <a:t>management</a:t>
            </a:r>
            <a:r>
              <a:rPr lang="de-DE" sz="2400" dirty="0"/>
              <a:t> </a:t>
            </a:r>
            <a:r>
              <a:rPr lang="de-DE" sz="2400" dirty="0" err="1" smtClean="0"/>
              <a:t>systems</a:t>
            </a:r>
            <a:r>
              <a:rPr lang="de-DE" sz="2400" dirty="0" smtClean="0"/>
              <a:t> </a:t>
            </a:r>
          </a:p>
          <a:p>
            <a:r>
              <a:rPr lang="de-DE" sz="2400" dirty="0" smtClean="0"/>
              <a:t>     in </a:t>
            </a:r>
            <a:r>
              <a:rPr lang="de-DE" sz="2400" dirty="0" err="1"/>
              <a:t>use</a:t>
            </a:r>
            <a:r>
              <a:rPr lang="de-DE" sz="2400" dirty="0"/>
              <a:t>; </a:t>
            </a:r>
            <a:r>
              <a:rPr lang="de-DE" sz="2400" dirty="0" err="1"/>
              <a:t>Moodle</a:t>
            </a:r>
            <a:r>
              <a:rPr lang="de-DE" sz="2400" dirty="0"/>
              <a:t> </a:t>
            </a:r>
            <a:r>
              <a:rPr lang="de-DE" sz="2400" dirty="0" err="1"/>
              <a:t>most</a:t>
            </a:r>
            <a:r>
              <a:rPr lang="de-DE" sz="2400" dirty="0"/>
              <a:t> </a:t>
            </a:r>
            <a:r>
              <a:rPr lang="de-DE" sz="2400" dirty="0" err="1" smtClean="0"/>
              <a:t>popular</a:t>
            </a:r>
            <a:endParaRPr lang="de-DE" sz="2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7"/>
          <p:cNvSpPr txBox="1">
            <a:spLocks noChangeArrowheads="1"/>
          </p:cNvSpPr>
          <p:nvPr/>
        </p:nvSpPr>
        <p:spPr bwMode="auto">
          <a:xfrm>
            <a:off x="1907703" y="1719073"/>
            <a:ext cx="7236297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Aims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tasks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of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BVU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BVU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structure</a:t>
            </a:r>
            <a:endParaRPr lang="de-DE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800" b="1" dirty="0" smtClean="0">
                <a:solidFill>
                  <a:schemeClr val="accent2"/>
                </a:solidFill>
                <a:latin typeface="Arial" charset="0"/>
              </a:rPr>
              <a:t>Key </a:t>
            </a:r>
            <a:r>
              <a:rPr lang="de-DE" sz="2800" b="1" dirty="0" err="1" smtClean="0">
                <a:solidFill>
                  <a:schemeClr val="accent2"/>
                </a:solidFill>
                <a:latin typeface="Arial" charset="0"/>
              </a:rPr>
              <a:t>facts</a:t>
            </a:r>
            <a:r>
              <a:rPr lang="de-DE" sz="2800" b="1" dirty="0" smtClean="0">
                <a:solidFill>
                  <a:schemeClr val="accent2"/>
                </a:solidFill>
                <a:latin typeface="Arial" charset="0"/>
              </a:rPr>
              <a:t> and </a:t>
            </a:r>
            <a:r>
              <a:rPr lang="de-DE" sz="2800" b="1" dirty="0" err="1" smtClean="0">
                <a:solidFill>
                  <a:schemeClr val="accent2"/>
                </a:solidFill>
                <a:latin typeface="Arial" charset="0"/>
              </a:rPr>
              <a:t>figures</a:t>
            </a:r>
            <a:endParaRPr lang="de-DE" sz="2800" b="1" dirty="0" smtClean="0">
              <a:solidFill>
                <a:schemeClr val="accent2"/>
              </a:solidFill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Principles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success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factors</a:t>
            </a:r>
            <a:endParaRPr lang="de-DE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Lessons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learned</a:t>
            </a:r>
            <a:endParaRPr lang="de-DE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b="1" dirty="0" smtClean="0">
              <a:latin typeface="Arial" charset="0"/>
            </a:endParaRPr>
          </a:p>
          <a:p>
            <a:pPr marL="514350" indent="-514350">
              <a:spcBef>
                <a:spcPct val="50000"/>
              </a:spcBef>
            </a:pPr>
            <a:endParaRPr lang="de-DE" b="1" dirty="0" smtClean="0"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sz="2800" b="1" dirty="0" smtClean="0"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sz="2800" b="1" dirty="0" smtClean="0"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sz="2800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Courses</a:t>
            </a:r>
            <a:r>
              <a:rPr lang="de-DE" dirty="0" smtClean="0"/>
              <a:t> </a:t>
            </a:r>
            <a:r>
              <a:rPr lang="de-DE" dirty="0" err="1" smtClean="0"/>
              <a:t>offered</a:t>
            </a:r>
            <a:r>
              <a:rPr lang="de-DE" dirty="0" smtClean="0"/>
              <a:t> </a:t>
            </a:r>
            <a:r>
              <a:rPr lang="de-DE" dirty="0" err="1" smtClean="0"/>
              <a:t>summer</a:t>
            </a:r>
            <a:r>
              <a:rPr lang="de-DE" dirty="0" smtClean="0"/>
              <a:t> 2013</a:t>
            </a:r>
            <a:endParaRPr lang="de-DE" dirty="0"/>
          </a:p>
        </p:txBody>
      </p:sp>
      <p:sp>
        <p:nvSpPr>
          <p:cNvPr id="13318" name="Rechteck 5"/>
          <p:cNvSpPr>
            <a:spLocks noChangeArrowheads="1"/>
          </p:cNvSpPr>
          <p:nvPr/>
        </p:nvSpPr>
        <p:spPr bwMode="auto">
          <a:xfrm>
            <a:off x="395536" y="1916832"/>
            <a:ext cx="5688632" cy="4147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t">
              <a:spcAft>
                <a:spcPts val="900"/>
              </a:spcAft>
            </a:pPr>
            <a:r>
              <a:rPr lang="de-DE" sz="2000" b="1" dirty="0"/>
              <a:t>    </a:t>
            </a:r>
            <a:r>
              <a:rPr lang="en-GB" sz="2000" dirty="0"/>
              <a:t> </a:t>
            </a:r>
            <a:r>
              <a:rPr lang="en-GB" sz="2000" dirty="0" smtClean="0"/>
              <a:t>-   Business Informatics   (18)</a:t>
            </a:r>
          </a:p>
          <a:p>
            <a:pPr fontAlgn="t">
              <a:spcAft>
                <a:spcPts val="900"/>
              </a:spcAft>
            </a:pPr>
            <a:r>
              <a:rPr lang="en-GB" sz="2000" dirty="0" smtClean="0"/>
              <a:t>     -   </a:t>
            </a:r>
            <a:r>
              <a:rPr lang="en-GB" sz="2000" dirty="0"/>
              <a:t>Computer Science   </a:t>
            </a:r>
            <a:r>
              <a:rPr lang="en-GB" sz="2000" dirty="0" smtClean="0"/>
              <a:t>(11)</a:t>
            </a:r>
          </a:p>
          <a:p>
            <a:pPr fontAlgn="t">
              <a:spcAft>
                <a:spcPts val="900"/>
              </a:spcAft>
            </a:pPr>
            <a:r>
              <a:rPr lang="en-GB" sz="2000" dirty="0" smtClean="0"/>
              <a:t>     -   Cultural Sciences  (8)</a:t>
            </a:r>
          </a:p>
          <a:p>
            <a:pPr fontAlgn="t">
              <a:spcAft>
                <a:spcPts val="900"/>
              </a:spcAft>
            </a:pPr>
            <a:r>
              <a:rPr lang="en-GB" sz="2000" dirty="0" smtClean="0"/>
              <a:t>     -   Economics and Business  (35)</a:t>
            </a:r>
            <a:endParaRPr lang="de-DE" sz="2000" dirty="0"/>
          </a:p>
          <a:p>
            <a:pPr fontAlgn="t">
              <a:spcAft>
                <a:spcPts val="900"/>
              </a:spcAft>
            </a:pPr>
            <a:r>
              <a:rPr lang="en-GB" sz="2000" dirty="0"/>
              <a:t>     -   Engineering   </a:t>
            </a:r>
            <a:r>
              <a:rPr lang="en-GB" sz="2000" dirty="0" smtClean="0"/>
              <a:t>(17)</a:t>
            </a:r>
            <a:endParaRPr lang="de-DE" sz="2000" dirty="0"/>
          </a:p>
          <a:p>
            <a:pPr fontAlgn="t">
              <a:spcAft>
                <a:spcPts val="900"/>
              </a:spcAft>
            </a:pPr>
            <a:r>
              <a:rPr lang="en-GB" sz="2000" dirty="0"/>
              <a:t>     -   Health   </a:t>
            </a:r>
            <a:r>
              <a:rPr lang="en-GB" sz="2000" dirty="0" smtClean="0"/>
              <a:t>(53)</a:t>
            </a:r>
          </a:p>
          <a:p>
            <a:pPr fontAlgn="t">
              <a:spcAft>
                <a:spcPts val="900"/>
              </a:spcAft>
            </a:pPr>
            <a:r>
              <a:rPr lang="en-GB" sz="2000" dirty="0" smtClean="0"/>
              <a:t>     -   Health Care Management (7)</a:t>
            </a:r>
          </a:p>
          <a:p>
            <a:pPr fontAlgn="t">
              <a:spcAft>
                <a:spcPts val="900"/>
              </a:spcAft>
            </a:pPr>
            <a:r>
              <a:rPr lang="en-GB" sz="2200" dirty="0" smtClean="0"/>
              <a:t> </a:t>
            </a:r>
            <a:endParaRPr lang="de-DE" sz="2200" dirty="0"/>
          </a:p>
          <a:p>
            <a:pPr fontAlgn="t">
              <a:spcAft>
                <a:spcPts val="900"/>
              </a:spcAft>
            </a:pPr>
            <a:endParaRPr lang="en-GB" sz="1000" b="1" dirty="0" smtClean="0"/>
          </a:p>
          <a:p>
            <a:pPr fontAlgn="t"/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4788024" y="1916832"/>
            <a:ext cx="4176464" cy="3454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spcAft>
                <a:spcPts val="900"/>
              </a:spcAft>
            </a:pPr>
            <a:r>
              <a:rPr lang="en-GB" sz="2400" dirty="0" smtClean="0"/>
              <a:t>    </a:t>
            </a:r>
            <a:r>
              <a:rPr lang="en-GB" sz="2000" dirty="0" smtClean="0"/>
              <a:t>-   Key Qualifications    (27)</a:t>
            </a:r>
          </a:p>
          <a:p>
            <a:pPr fontAlgn="t">
              <a:spcAft>
                <a:spcPts val="900"/>
              </a:spcAft>
            </a:pPr>
            <a:r>
              <a:rPr lang="en-GB" sz="2000" dirty="0" smtClean="0"/>
              <a:t>     -   Law   (44)</a:t>
            </a:r>
            <a:endParaRPr lang="de-DE" sz="2000" dirty="0" smtClean="0"/>
          </a:p>
          <a:p>
            <a:pPr fontAlgn="t">
              <a:spcAft>
                <a:spcPts val="900"/>
              </a:spcAft>
            </a:pPr>
            <a:r>
              <a:rPr lang="en-GB" sz="2000" dirty="0" smtClean="0"/>
              <a:t>     -   Languages   (31)</a:t>
            </a:r>
          </a:p>
          <a:p>
            <a:pPr fontAlgn="t">
              <a:spcAft>
                <a:spcPts val="900"/>
              </a:spcAft>
            </a:pPr>
            <a:r>
              <a:rPr lang="en-GB" sz="2000" dirty="0" smtClean="0"/>
              <a:t>     -   Natural Sciences   (2)</a:t>
            </a:r>
            <a:endParaRPr lang="de-DE" sz="2000" dirty="0" smtClean="0"/>
          </a:p>
          <a:p>
            <a:pPr fontAlgn="t">
              <a:spcAft>
                <a:spcPts val="900"/>
              </a:spcAft>
            </a:pPr>
            <a:r>
              <a:rPr lang="en-GB" sz="2000" dirty="0" smtClean="0"/>
              <a:t>     -   Social Sciences   (1)</a:t>
            </a:r>
            <a:endParaRPr lang="de-DE" sz="2000" dirty="0" smtClean="0"/>
          </a:p>
          <a:p>
            <a:pPr fontAlgn="t">
              <a:spcAft>
                <a:spcPts val="900"/>
              </a:spcAft>
            </a:pPr>
            <a:r>
              <a:rPr lang="en-GB" sz="2000" dirty="0" smtClean="0"/>
              <a:t>     -   Social Work   (19)</a:t>
            </a:r>
            <a:endParaRPr lang="de-DE" sz="2000" dirty="0" smtClean="0"/>
          </a:p>
          <a:p>
            <a:pPr fontAlgn="t">
              <a:spcAft>
                <a:spcPts val="900"/>
              </a:spcAft>
            </a:pPr>
            <a:r>
              <a:rPr lang="en-GB" sz="2000" dirty="0" smtClean="0"/>
              <a:t>     -   Teacher Training   (30)</a:t>
            </a:r>
          </a:p>
          <a:p>
            <a:pPr fontAlgn="t">
              <a:spcAft>
                <a:spcPts val="900"/>
              </a:spcAft>
            </a:pPr>
            <a:endParaRPr lang="de-DE" sz="2200" dirty="0"/>
          </a:p>
        </p:txBody>
      </p:sp>
      <p:sp>
        <p:nvSpPr>
          <p:cNvPr id="6" name="Textfeld 5"/>
          <p:cNvSpPr txBox="1"/>
          <p:nvPr/>
        </p:nvSpPr>
        <p:spPr>
          <a:xfrm>
            <a:off x="827584" y="551723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-3276872" y="-181704"/>
          <a:ext cx="1584176" cy="1269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773"/>
                <a:gridCol w="342403"/>
              </a:tblGrid>
              <a:tr h="557165">
                <a:tc gridSpan="2">
                  <a:txBody>
                    <a:bodyPr/>
                    <a:lstStyle/>
                    <a:p>
                      <a:pPr algn="ctr"/>
                      <a:r>
                        <a:rPr lang="de-DE" sz="1700" dirty="0" smtClean="0">
                          <a:solidFill>
                            <a:srgbClr val="003399"/>
                          </a:solidFill>
                        </a:rPr>
                        <a:t>Sommersemester 2013</a:t>
                      </a:r>
                    </a:p>
                    <a:p>
                      <a:pPr algn="ctr"/>
                      <a:r>
                        <a:rPr lang="de-DE" sz="1700" dirty="0" smtClean="0">
                          <a:solidFill>
                            <a:srgbClr val="003399"/>
                          </a:solidFill>
                        </a:rPr>
                        <a:t>296 Kurse in 14 Fächergruppe</a:t>
                      </a:r>
                      <a:r>
                        <a:rPr lang="de-DE" dirty="0" smtClean="0">
                          <a:solidFill>
                            <a:srgbClr val="003399"/>
                          </a:solidFill>
                        </a:rPr>
                        <a:t>n</a:t>
                      </a:r>
                      <a:endParaRPr lang="de-DE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98967">
                <a:tc>
                  <a:txBody>
                    <a:bodyPr/>
                    <a:lstStyle/>
                    <a:p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Gesundheitswissenschaften</a:t>
                      </a:r>
                      <a:endParaRPr lang="de-DE" sz="1600" b="0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7</a:t>
                      </a:r>
                      <a:endParaRPr lang="de-DE" sz="1600" b="0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</a:tr>
              <a:tr h="298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Informatik</a:t>
                      </a:r>
                    </a:p>
                  </a:txBody>
                  <a:tcPr>
                    <a:solidFill>
                      <a:srgbClr val="F2D52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11</a:t>
                      </a:r>
                      <a:endParaRPr lang="de-DE" sz="1600" b="0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</a:tr>
              <a:tr h="298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Ingenieurwissenschaften</a:t>
                      </a:r>
                    </a:p>
                  </a:txBody>
                  <a:tcPr>
                    <a:solidFill>
                      <a:srgbClr val="F2D52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17</a:t>
                      </a:r>
                      <a:endParaRPr lang="de-DE" sz="1600" b="0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</a:tr>
              <a:tr h="298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Kulturwissenschaften</a:t>
                      </a:r>
                    </a:p>
                  </a:txBody>
                  <a:tcPr>
                    <a:solidFill>
                      <a:srgbClr val="F2D52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8</a:t>
                      </a:r>
                      <a:endParaRPr lang="de-DE" sz="1600" b="0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</a:tr>
              <a:tr h="298967">
                <a:tc>
                  <a:txBody>
                    <a:bodyPr/>
                    <a:lstStyle/>
                    <a:p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Lehramt</a:t>
                      </a:r>
                      <a:endParaRPr lang="de-DE" sz="1600" b="0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29</a:t>
                      </a:r>
                      <a:endParaRPr lang="de-DE" sz="1600" b="0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</a:tr>
              <a:tr h="298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Medizin</a:t>
                      </a:r>
                    </a:p>
                  </a:txBody>
                  <a:tcPr>
                    <a:solidFill>
                      <a:srgbClr val="F2D5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48</a:t>
                      </a:r>
                      <a:r>
                        <a:rPr lang="de-DE" sz="1600" b="0" baseline="0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(+ 3)</a:t>
                      </a:r>
                    </a:p>
                  </a:txBody>
                  <a:tcPr>
                    <a:solidFill>
                      <a:srgbClr val="F2D528"/>
                    </a:solidFill>
                  </a:tcPr>
                </a:tc>
              </a:tr>
              <a:tr h="298967">
                <a:tc>
                  <a:txBody>
                    <a:bodyPr/>
                    <a:lstStyle/>
                    <a:p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Naturwissenschaften</a:t>
                      </a:r>
                      <a:endParaRPr lang="de-DE" sz="1600" b="0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2</a:t>
                      </a:r>
                      <a:endParaRPr lang="de-DE" sz="1600" b="0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</a:tr>
              <a:tr h="298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Rechtswissenschaft</a:t>
                      </a:r>
                    </a:p>
                  </a:txBody>
                  <a:tcPr>
                    <a:solidFill>
                      <a:srgbClr val="F2D52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44</a:t>
                      </a:r>
                      <a:endParaRPr lang="de-DE" sz="1600" b="0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</a:tr>
              <a:tr h="298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Schlüsselqualifikationen</a:t>
                      </a:r>
                    </a:p>
                  </a:txBody>
                  <a:tcPr>
                    <a:solidFill>
                      <a:srgbClr val="F2D52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26</a:t>
                      </a:r>
                    </a:p>
                  </a:txBody>
                  <a:tcPr>
                    <a:solidFill>
                      <a:srgbClr val="F2D528"/>
                    </a:solidFill>
                  </a:tcPr>
                </a:tc>
              </a:tr>
              <a:tr h="298967">
                <a:tc>
                  <a:txBody>
                    <a:bodyPr/>
                    <a:lstStyle/>
                    <a:p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Soziale Arbeit</a:t>
                      </a:r>
                      <a:endParaRPr lang="de-DE" sz="1600" b="0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20</a:t>
                      </a:r>
                      <a:endParaRPr lang="de-DE" sz="1600" b="0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</a:tr>
              <a:tr h="298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Sozialwissenschaften</a:t>
                      </a:r>
                    </a:p>
                  </a:txBody>
                  <a:tcPr>
                    <a:solidFill>
                      <a:srgbClr val="F2D52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1</a:t>
                      </a:r>
                      <a:endParaRPr lang="de-DE" sz="1600" b="0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</a:tr>
              <a:tr h="298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Sprachen</a:t>
                      </a:r>
                    </a:p>
                  </a:txBody>
                  <a:tcPr>
                    <a:solidFill>
                      <a:srgbClr val="F2D52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31 (+1)</a:t>
                      </a:r>
                      <a:endParaRPr lang="de-DE" sz="1600" b="0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</a:tr>
              <a:tr h="298967">
                <a:tc>
                  <a:txBody>
                    <a:bodyPr/>
                    <a:lstStyle/>
                    <a:p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Wirtschaftsinformatik</a:t>
                      </a:r>
                      <a:endParaRPr lang="de-DE" sz="1600" b="0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35</a:t>
                      </a:r>
                      <a:endParaRPr lang="de-DE" sz="1600" b="0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</a:tr>
              <a:tr h="298967">
                <a:tc>
                  <a:txBody>
                    <a:bodyPr/>
                    <a:lstStyle/>
                    <a:p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Wirtschaftswissenschaften</a:t>
                      </a:r>
                      <a:endParaRPr lang="de-DE" sz="1600" b="0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600" b="0" baseline="0" dirty="0" smtClean="0">
                          <a:solidFill>
                            <a:schemeClr val="accent4"/>
                          </a:solidFill>
                        </a:rPr>
                        <a:t>35</a:t>
                      </a:r>
                      <a:endParaRPr lang="de-DE" sz="1600" b="0" baseline="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rgbClr val="F2D52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968875" y="548343"/>
            <a:ext cx="4175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800" b="1" err="1" smtClean="0">
                <a:solidFill>
                  <a:srgbClr val="0046B4"/>
                </a:solidFill>
              </a:rPr>
              <a:t>Courses</a:t>
            </a:r>
            <a:r>
              <a:rPr lang="de-DE" sz="2800" b="1" smtClean="0">
                <a:solidFill>
                  <a:srgbClr val="0046B4"/>
                </a:solidFill>
              </a:rPr>
              <a:t> in </a:t>
            </a:r>
            <a:r>
              <a:rPr lang="de-DE" sz="2800" b="1" err="1" smtClean="0">
                <a:solidFill>
                  <a:srgbClr val="0046B4"/>
                </a:solidFill>
              </a:rPr>
              <a:t>operation</a:t>
            </a:r>
            <a:endParaRPr lang="de-DE" sz="2800" b="1">
              <a:solidFill>
                <a:srgbClr val="0046B4"/>
              </a:solidFill>
            </a:endParaRPr>
          </a:p>
        </p:txBody>
      </p:sp>
      <p:sp>
        <p:nvSpPr>
          <p:cNvPr id="16" name="Textfeld 4"/>
          <p:cNvSpPr txBox="1"/>
          <p:nvPr/>
        </p:nvSpPr>
        <p:spPr>
          <a:xfrm>
            <a:off x="323528" y="5085184"/>
            <a:ext cx="12808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Academic </a:t>
            </a:r>
            <a:r>
              <a:rPr lang="de-DE" dirty="0" err="1" smtClean="0"/>
              <a:t>year</a:t>
            </a:r>
            <a:endParaRPr lang="de-DE" dirty="0"/>
          </a:p>
        </p:txBody>
      </p:sp>
      <p:sp>
        <p:nvSpPr>
          <p:cNvPr id="17" name="Textfeld 4"/>
          <p:cNvSpPr txBox="1"/>
          <p:nvPr/>
        </p:nvSpPr>
        <p:spPr>
          <a:xfrm rot="16200000">
            <a:off x="-165343" y="3374048"/>
            <a:ext cx="1607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err="1" smtClean="0"/>
              <a:t>Number</a:t>
            </a:r>
            <a:r>
              <a:rPr lang="de-DE" sz="1200" smtClean="0"/>
              <a:t> </a:t>
            </a:r>
            <a:r>
              <a:rPr lang="de-DE" sz="1200" err="1" smtClean="0"/>
              <a:t>of</a:t>
            </a:r>
            <a:r>
              <a:rPr lang="de-DE" sz="1200" smtClean="0"/>
              <a:t> </a:t>
            </a:r>
            <a:r>
              <a:rPr lang="de-DE" sz="1200" err="1" smtClean="0"/>
              <a:t>courses</a:t>
            </a:r>
            <a:endParaRPr lang="de-DE" sz="1200"/>
          </a:p>
        </p:txBody>
      </p:sp>
      <p:graphicFrame>
        <p:nvGraphicFramePr>
          <p:cNvPr id="6" name="Diagramm 5"/>
          <p:cNvGraphicFramePr/>
          <p:nvPr/>
        </p:nvGraphicFramePr>
        <p:xfrm>
          <a:off x="971600" y="1231156"/>
          <a:ext cx="7848550" cy="5150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3059832" y="404813"/>
            <a:ext cx="583264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2800" b="1" dirty="0">
                <a:solidFill>
                  <a:srgbClr val="0046B4"/>
                </a:solidFill>
              </a:rPr>
              <a:t>Student </a:t>
            </a:r>
            <a:r>
              <a:rPr lang="de-DE" sz="2800" b="1" dirty="0" err="1">
                <a:solidFill>
                  <a:srgbClr val="0046B4"/>
                </a:solidFill>
              </a:rPr>
              <a:t>enrolment</a:t>
            </a:r>
            <a:endParaRPr lang="de-DE" sz="2800" b="1" dirty="0">
              <a:solidFill>
                <a:srgbClr val="0046B4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95300" y="1803400"/>
            <a:ext cx="369332" cy="262411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de-DE" sz="1200" dirty="0" err="1"/>
              <a:t>Enrolment</a:t>
            </a:r>
            <a:endParaRPr lang="de-DE" sz="1200" dirty="0"/>
          </a:p>
        </p:txBody>
      </p:sp>
      <p:sp>
        <p:nvSpPr>
          <p:cNvPr id="32784" name="Textfeld 37"/>
          <p:cNvSpPr txBox="1">
            <a:spLocks noChangeArrowheads="1"/>
          </p:cNvSpPr>
          <p:nvPr/>
        </p:nvSpPr>
        <p:spPr bwMode="auto">
          <a:xfrm>
            <a:off x="467544" y="5733256"/>
            <a:ext cx="13239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1200" dirty="0"/>
              <a:t>Academic Year</a:t>
            </a:r>
          </a:p>
        </p:txBody>
      </p:sp>
      <p:graphicFrame>
        <p:nvGraphicFramePr>
          <p:cNvPr id="6" name="Diagramm 5"/>
          <p:cNvGraphicFramePr/>
          <p:nvPr/>
        </p:nvGraphicFramePr>
        <p:xfrm>
          <a:off x="838200" y="1346201"/>
          <a:ext cx="7988300" cy="505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Budget</a:t>
            </a:r>
            <a:endParaRPr lang="de-DE"/>
          </a:p>
        </p:txBody>
      </p:sp>
      <p:sp>
        <p:nvSpPr>
          <p:cNvPr id="16390" name="Rechteck 5"/>
          <p:cNvSpPr>
            <a:spLocks noChangeArrowheads="1"/>
          </p:cNvSpPr>
          <p:nvPr/>
        </p:nvSpPr>
        <p:spPr bwMode="auto">
          <a:xfrm>
            <a:off x="647576" y="1628800"/>
            <a:ext cx="83169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de-DE" sz="2400" b="1" dirty="0" smtClean="0">
                <a:cs typeface="Arial" charset="0"/>
              </a:rPr>
              <a:t>  </a:t>
            </a:r>
            <a:r>
              <a:rPr lang="de-DE" sz="2400" dirty="0" smtClean="0">
                <a:cs typeface="Arial" charset="0"/>
              </a:rPr>
              <a:t>Annual </a:t>
            </a:r>
            <a:r>
              <a:rPr lang="de-DE" sz="2400" dirty="0" err="1" smtClean="0">
                <a:cs typeface="Arial" charset="0"/>
              </a:rPr>
              <a:t>budget</a:t>
            </a:r>
            <a:r>
              <a:rPr lang="de-DE" sz="2400" dirty="0" smtClean="0">
                <a:cs typeface="Arial" charset="0"/>
              </a:rPr>
              <a:t> 2009 </a:t>
            </a:r>
            <a:r>
              <a:rPr lang="de-DE" sz="2400" dirty="0" err="1" smtClean="0">
                <a:cs typeface="Arial" charset="0"/>
              </a:rPr>
              <a:t>to</a:t>
            </a:r>
            <a:r>
              <a:rPr lang="de-DE" sz="2400" dirty="0" smtClean="0">
                <a:cs typeface="Arial" charset="0"/>
              </a:rPr>
              <a:t> 2013</a:t>
            </a:r>
          </a:p>
          <a:p>
            <a:pPr>
              <a:lnSpc>
                <a:spcPct val="90000"/>
              </a:lnSpc>
            </a:pPr>
            <a:r>
              <a:rPr lang="de-DE" sz="2400" dirty="0" smtClean="0">
                <a:cs typeface="Arial" charset="0"/>
              </a:rPr>
              <a:t>    </a:t>
            </a:r>
            <a:r>
              <a:rPr lang="de-DE" sz="2400" dirty="0" err="1" smtClean="0">
                <a:cs typeface="Arial" charset="0"/>
              </a:rPr>
              <a:t>appr</a:t>
            </a:r>
            <a:r>
              <a:rPr lang="de-DE" sz="2400" dirty="0" smtClean="0">
                <a:cs typeface="Arial" charset="0"/>
              </a:rPr>
              <a:t>. </a:t>
            </a:r>
            <a:r>
              <a:rPr lang="de-DE" sz="2400" b="1" dirty="0" smtClean="0">
                <a:cs typeface="Arial" charset="0"/>
              </a:rPr>
              <a:t>€ 6 </a:t>
            </a:r>
            <a:r>
              <a:rPr lang="de-DE" sz="2400" b="1" dirty="0" err="1" smtClean="0">
                <a:cs typeface="Arial" charset="0"/>
              </a:rPr>
              <a:t>mio</a:t>
            </a:r>
            <a:r>
              <a:rPr lang="de-DE" sz="2400" b="1" dirty="0" smtClean="0">
                <a:cs typeface="Arial" charset="0"/>
              </a:rPr>
              <a:t>. p.a.</a:t>
            </a:r>
            <a:r>
              <a:rPr lang="de-DE" sz="2400" dirty="0" smtClean="0">
                <a:cs typeface="Arial" charset="0"/>
              </a:rPr>
              <a:t>,</a:t>
            </a:r>
            <a:endParaRPr lang="de-DE" sz="2400" dirty="0">
              <a:cs typeface="Arial" charset="0"/>
            </a:endParaRPr>
          </a:p>
          <a:p>
            <a:pPr>
              <a:lnSpc>
                <a:spcPct val="90000"/>
              </a:lnSpc>
            </a:pPr>
            <a:endParaRPr lang="de-DE" sz="2400" b="1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de-DE" sz="2400" dirty="0">
                <a:cs typeface="Arial" charset="0"/>
              </a:rPr>
              <a:t>     </a:t>
            </a:r>
            <a:r>
              <a:rPr lang="de-DE" dirty="0" err="1">
                <a:cs typeface="Arial" charset="0"/>
              </a:rPr>
              <a:t>thereof</a:t>
            </a:r>
            <a:endParaRPr lang="de-DE" sz="2400" dirty="0">
              <a:cs typeface="Arial" charset="0"/>
            </a:endParaRPr>
          </a:p>
          <a:p>
            <a:pPr>
              <a:lnSpc>
                <a:spcPct val="90000"/>
              </a:lnSpc>
            </a:pPr>
            <a:endParaRPr lang="de-DE" sz="2400" b="1" dirty="0">
              <a:cs typeface="Arial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de-DE" sz="2400" dirty="0" smtClean="0">
                <a:cs typeface="Arial" charset="0"/>
              </a:rPr>
              <a:t>  </a:t>
            </a:r>
            <a:r>
              <a:rPr lang="de-DE" sz="2400" dirty="0" err="1" smtClean="0">
                <a:cs typeface="Arial" charset="0"/>
              </a:rPr>
              <a:t>more</a:t>
            </a:r>
            <a:r>
              <a:rPr lang="de-DE" sz="2400" dirty="0" smtClean="0">
                <a:cs typeface="Arial" charset="0"/>
              </a:rPr>
              <a:t> </a:t>
            </a:r>
            <a:r>
              <a:rPr lang="de-DE" sz="2400" dirty="0" err="1">
                <a:cs typeface="Arial" charset="0"/>
              </a:rPr>
              <a:t>than</a:t>
            </a:r>
            <a:r>
              <a:rPr lang="de-DE" sz="2400" dirty="0">
                <a:cs typeface="Arial" charset="0"/>
              </a:rPr>
              <a:t> € 5 </a:t>
            </a:r>
            <a:r>
              <a:rPr lang="de-DE" sz="2400" dirty="0" err="1" smtClean="0">
                <a:cs typeface="Arial" charset="0"/>
              </a:rPr>
              <a:t>mio</a:t>
            </a:r>
            <a:r>
              <a:rPr lang="de-DE" sz="2400" dirty="0" smtClean="0">
                <a:cs typeface="Arial" charset="0"/>
              </a:rPr>
              <a:t>. </a:t>
            </a:r>
            <a:r>
              <a:rPr lang="de-DE" sz="2400" dirty="0" err="1">
                <a:cs typeface="Arial" charset="0"/>
              </a:rPr>
              <a:t>annual</a:t>
            </a:r>
            <a:r>
              <a:rPr lang="de-DE" sz="2400" dirty="0">
                <a:cs typeface="Arial" charset="0"/>
              </a:rPr>
              <a:t> </a:t>
            </a:r>
            <a:r>
              <a:rPr lang="de-DE" sz="2400" dirty="0" err="1">
                <a:cs typeface="Arial" charset="0"/>
              </a:rPr>
              <a:t>direct</a:t>
            </a:r>
            <a:r>
              <a:rPr lang="de-DE" sz="2400" dirty="0">
                <a:cs typeface="Arial" charset="0"/>
              </a:rPr>
              <a:t> </a:t>
            </a:r>
            <a:r>
              <a:rPr lang="de-DE" sz="2400" dirty="0" err="1">
                <a:cs typeface="Arial" charset="0"/>
              </a:rPr>
              <a:t>state</a:t>
            </a:r>
            <a:r>
              <a:rPr lang="de-DE" sz="2400" dirty="0">
                <a:cs typeface="Arial" charset="0"/>
              </a:rPr>
              <a:t> </a:t>
            </a:r>
            <a:r>
              <a:rPr lang="de-DE" sz="2400" dirty="0" err="1">
                <a:cs typeface="Arial" charset="0"/>
              </a:rPr>
              <a:t>funding</a:t>
            </a:r>
            <a:r>
              <a:rPr lang="de-DE" sz="2400" b="1" dirty="0">
                <a:cs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cs typeface="Arial" charset="0"/>
              </a:rPr>
              <a:t> </a:t>
            </a:r>
            <a:r>
              <a:rPr lang="de-DE" sz="2400" dirty="0" smtClean="0">
                <a:cs typeface="Arial" charset="0"/>
              </a:rPr>
              <a:t>  (</a:t>
            </a:r>
            <a:r>
              <a:rPr lang="de-DE" sz="2400" dirty="0" err="1">
                <a:cs typeface="Arial" charset="0"/>
              </a:rPr>
              <a:t>regular</a:t>
            </a:r>
            <a:r>
              <a:rPr lang="de-DE" sz="2400" dirty="0">
                <a:cs typeface="Arial" charset="0"/>
              </a:rPr>
              <a:t> </a:t>
            </a:r>
            <a:r>
              <a:rPr lang="de-DE" sz="2400" dirty="0" err="1">
                <a:cs typeface="Arial" charset="0"/>
              </a:rPr>
              <a:t>state</a:t>
            </a:r>
            <a:r>
              <a:rPr lang="de-DE" sz="2400" dirty="0">
                <a:cs typeface="Arial" charset="0"/>
              </a:rPr>
              <a:t> </a:t>
            </a:r>
            <a:r>
              <a:rPr lang="de-DE" sz="2400" dirty="0" err="1">
                <a:cs typeface="Arial" charset="0"/>
              </a:rPr>
              <a:t>budget</a:t>
            </a:r>
            <a:r>
              <a:rPr lang="de-DE" sz="2400" dirty="0">
                <a:cs typeface="Arial" charset="0"/>
              </a:rPr>
              <a:t> plus extra </a:t>
            </a:r>
            <a:r>
              <a:rPr lang="de-DE" sz="2400" dirty="0" err="1">
                <a:cs typeface="Arial" charset="0"/>
              </a:rPr>
              <a:t>funding</a:t>
            </a:r>
            <a:r>
              <a:rPr lang="de-DE" sz="2400" dirty="0">
                <a:cs typeface="Arial" charset="0"/>
              </a:rPr>
              <a:t>) </a:t>
            </a:r>
          </a:p>
          <a:p>
            <a:pPr>
              <a:lnSpc>
                <a:spcPct val="90000"/>
              </a:lnSpc>
            </a:pPr>
            <a:endParaRPr lang="de-DE" sz="2400" dirty="0">
              <a:cs typeface="Arial" charset="0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de-DE" sz="2400" b="1" dirty="0" smtClean="0">
                <a:cs typeface="Arial" charset="0"/>
              </a:rPr>
              <a:t>  </a:t>
            </a:r>
            <a:r>
              <a:rPr lang="de-DE" sz="2400" dirty="0" smtClean="0">
                <a:cs typeface="Arial" charset="0"/>
              </a:rPr>
              <a:t>€ 0.6 </a:t>
            </a:r>
            <a:r>
              <a:rPr lang="de-DE" sz="2400" dirty="0" err="1">
                <a:cs typeface="Arial" charset="0"/>
              </a:rPr>
              <a:t>mio</a:t>
            </a:r>
            <a:r>
              <a:rPr lang="de-DE" sz="2400" dirty="0">
                <a:cs typeface="Arial" charset="0"/>
              </a:rPr>
              <a:t>. </a:t>
            </a:r>
            <a:r>
              <a:rPr lang="de-DE" sz="2400" dirty="0" err="1">
                <a:cs typeface="Arial" charset="0"/>
              </a:rPr>
              <a:t>annual</a:t>
            </a:r>
            <a:r>
              <a:rPr lang="de-DE" sz="2400" dirty="0">
                <a:cs typeface="Arial" charset="0"/>
              </a:rPr>
              <a:t> </a:t>
            </a:r>
            <a:r>
              <a:rPr lang="de-DE" sz="2400" dirty="0" err="1" smtClean="0">
                <a:cs typeface="Arial" charset="0"/>
              </a:rPr>
              <a:t>contributions</a:t>
            </a:r>
            <a:endParaRPr lang="de-DE" sz="2400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de-DE" sz="2400" dirty="0" smtClean="0">
                <a:cs typeface="Arial" charset="0"/>
              </a:rPr>
              <a:t>    </a:t>
            </a:r>
            <a:r>
              <a:rPr lang="de-DE" sz="2400" dirty="0" err="1" smtClean="0">
                <a:cs typeface="Arial" charset="0"/>
              </a:rPr>
              <a:t>by</a:t>
            </a:r>
            <a:r>
              <a:rPr lang="de-DE" sz="2400" dirty="0" smtClean="0">
                <a:cs typeface="Arial" charset="0"/>
              </a:rPr>
              <a:t> </a:t>
            </a:r>
            <a:r>
              <a:rPr lang="de-DE" sz="2400" dirty="0" err="1">
                <a:cs typeface="Arial" charset="0"/>
              </a:rPr>
              <a:t>member</a:t>
            </a:r>
            <a:r>
              <a:rPr lang="de-DE" sz="2400" dirty="0">
                <a:cs typeface="Arial" charset="0"/>
              </a:rPr>
              <a:t> </a:t>
            </a:r>
            <a:r>
              <a:rPr lang="de-DE" sz="2400" dirty="0" err="1">
                <a:cs typeface="Arial" charset="0"/>
              </a:rPr>
              <a:t>universities</a:t>
            </a:r>
            <a:endParaRPr lang="de-DE" sz="2400" b="1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1907703" y="1772815"/>
            <a:ext cx="7236297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Aims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 and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tasks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of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the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 BVU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BVU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structure</a:t>
            </a:r>
            <a:endParaRPr lang="de-DE" sz="2400" dirty="0" smtClean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Key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facts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 and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figures</a:t>
            </a:r>
            <a:endParaRPr lang="de-DE" sz="2400" dirty="0" smtClean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800" b="1" dirty="0" err="1" smtClean="0">
                <a:solidFill>
                  <a:schemeClr val="accent2"/>
                </a:solidFill>
                <a:latin typeface="Arial" charset="0"/>
              </a:rPr>
              <a:t>Principles</a:t>
            </a:r>
            <a:r>
              <a:rPr lang="de-DE" sz="2800" b="1" dirty="0" smtClean="0">
                <a:solidFill>
                  <a:schemeClr val="accent2"/>
                </a:solidFill>
                <a:latin typeface="Arial" charset="0"/>
              </a:rPr>
              <a:t> and </a:t>
            </a:r>
            <a:r>
              <a:rPr lang="de-DE" sz="2800" b="1" dirty="0" err="1" smtClean="0">
                <a:solidFill>
                  <a:schemeClr val="accent2"/>
                </a:solidFill>
                <a:latin typeface="Arial" charset="0"/>
              </a:rPr>
              <a:t>success</a:t>
            </a:r>
            <a:r>
              <a:rPr lang="de-DE" sz="28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sz="2800" b="1" dirty="0" err="1" smtClean="0">
                <a:solidFill>
                  <a:schemeClr val="accent2"/>
                </a:solidFill>
                <a:latin typeface="Arial" charset="0"/>
              </a:rPr>
              <a:t>factors</a:t>
            </a:r>
            <a:endParaRPr lang="de-DE" sz="2800" b="1" dirty="0" smtClean="0">
              <a:solidFill>
                <a:schemeClr val="accent2"/>
              </a:solidFill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Lessons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learned</a:t>
            </a:r>
            <a:endParaRPr lang="de-DE" sz="2400" dirty="0" smtClean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b="1" dirty="0" smtClean="0">
              <a:latin typeface="Arial" charset="0"/>
            </a:endParaRPr>
          </a:p>
          <a:p>
            <a:pPr marL="514350" indent="-514350">
              <a:spcBef>
                <a:spcPct val="50000"/>
              </a:spcBef>
            </a:pPr>
            <a:endParaRPr lang="de-DE" b="1" dirty="0" smtClean="0"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sz="2800" b="1" dirty="0" smtClean="0"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sz="2800" b="1" dirty="0" smtClean="0"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sz="2800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Key </a:t>
            </a:r>
            <a:r>
              <a:rPr lang="de-DE" err="1" smtClean="0"/>
              <a:t>Success</a:t>
            </a:r>
            <a:r>
              <a:rPr lang="de-DE" smtClean="0"/>
              <a:t> </a:t>
            </a:r>
            <a:r>
              <a:rPr lang="de-DE" err="1" smtClean="0"/>
              <a:t>Factors</a:t>
            </a:r>
            <a:r>
              <a:rPr lang="de-DE" smtClean="0"/>
              <a:t> - </a:t>
            </a:r>
            <a:r>
              <a:rPr lang="de-DE" err="1" smtClean="0"/>
              <a:t>Students</a:t>
            </a:r>
            <a:endParaRPr lang="de-DE"/>
          </a:p>
        </p:txBody>
      </p:sp>
      <p:sp>
        <p:nvSpPr>
          <p:cNvPr id="19462" name="Rechteck 6"/>
          <p:cNvSpPr>
            <a:spLocks noChangeArrowheads="1"/>
          </p:cNvSpPr>
          <p:nvPr/>
        </p:nvSpPr>
        <p:spPr bwMode="auto">
          <a:xfrm>
            <a:off x="900113" y="1412875"/>
            <a:ext cx="792003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de-DE" sz="2400" dirty="0"/>
              <a:t> </a:t>
            </a:r>
            <a:r>
              <a:rPr lang="de-DE" sz="2400" dirty="0" smtClean="0"/>
              <a:t> </a:t>
            </a:r>
            <a:r>
              <a:rPr lang="de-DE" sz="2400" b="1" dirty="0" err="1" smtClean="0"/>
              <a:t>Flexibility</a:t>
            </a:r>
            <a:r>
              <a:rPr lang="de-DE" sz="2400" dirty="0" smtClean="0"/>
              <a:t> </a:t>
            </a:r>
            <a:r>
              <a:rPr lang="de-DE" sz="2400" dirty="0"/>
              <a:t>(</a:t>
            </a:r>
            <a:r>
              <a:rPr lang="de-DE" sz="2400" dirty="0" err="1"/>
              <a:t>therefore</a:t>
            </a:r>
            <a:r>
              <a:rPr lang="de-DE" sz="2400" dirty="0"/>
              <a:t> </a:t>
            </a:r>
            <a:r>
              <a:rPr lang="de-DE" sz="2400" dirty="0" err="1"/>
              <a:t>priority</a:t>
            </a:r>
            <a:r>
              <a:rPr lang="de-DE" sz="2400" dirty="0"/>
              <a:t> </a:t>
            </a:r>
            <a:r>
              <a:rPr lang="de-DE" sz="2400" dirty="0" err="1"/>
              <a:t>given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 smtClean="0"/>
              <a:t>asynchronous</a:t>
            </a:r>
            <a:r>
              <a:rPr lang="de-DE" sz="2400" dirty="0" smtClean="0"/>
              <a:t> 	</a:t>
            </a:r>
            <a:r>
              <a:rPr lang="de-DE" sz="2400" dirty="0" err="1" smtClean="0"/>
              <a:t>forms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/>
              <a:t>communication</a:t>
            </a:r>
            <a:r>
              <a:rPr lang="de-DE" sz="2400" dirty="0" smtClean="0"/>
              <a:t>)</a:t>
            </a:r>
          </a:p>
          <a:p>
            <a:endParaRPr lang="de-DE" sz="2400" dirty="0" smtClean="0"/>
          </a:p>
          <a:p>
            <a:pPr>
              <a:buFontTx/>
              <a:buChar char="•"/>
            </a:pPr>
            <a:r>
              <a:rPr lang="de-DE" sz="2400" dirty="0" smtClean="0"/>
              <a:t>  </a:t>
            </a:r>
            <a:r>
              <a:rPr lang="de-DE" sz="2400" dirty="0" err="1" smtClean="0"/>
              <a:t>Added</a:t>
            </a:r>
            <a:r>
              <a:rPr lang="de-DE" sz="2400" dirty="0" smtClean="0"/>
              <a:t> </a:t>
            </a:r>
            <a:r>
              <a:rPr lang="de-DE" sz="2400" dirty="0" err="1" smtClean="0"/>
              <a:t>value</a:t>
            </a:r>
            <a:r>
              <a:rPr lang="de-DE" sz="2400" dirty="0" smtClean="0"/>
              <a:t>: </a:t>
            </a:r>
            <a:r>
              <a:rPr lang="de-DE" sz="2400" dirty="0" err="1" smtClean="0"/>
              <a:t>developing</a:t>
            </a:r>
            <a:r>
              <a:rPr lang="de-DE" sz="2400" dirty="0" smtClean="0"/>
              <a:t> „e-</a:t>
            </a:r>
            <a:r>
              <a:rPr lang="de-DE" sz="2400" dirty="0" err="1" smtClean="0"/>
              <a:t>learning</a:t>
            </a:r>
            <a:r>
              <a:rPr lang="de-DE" sz="2400" dirty="0" smtClean="0"/>
              <a:t> </a:t>
            </a:r>
            <a:r>
              <a:rPr lang="de-DE" sz="2400" dirty="0" err="1" smtClean="0"/>
              <a:t>literacy</a:t>
            </a:r>
            <a:r>
              <a:rPr lang="de-DE" sz="2400" dirty="0" smtClean="0"/>
              <a:t>“ </a:t>
            </a:r>
            <a:r>
              <a:rPr lang="de-DE" sz="2400" dirty="0" err="1" smtClean="0"/>
              <a:t>within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   	traditional </a:t>
            </a:r>
            <a:r>
              <a:rPr lang="de-DE" sz="2400" dirty="0" err="1" smtClean="0"/>
              <a:t>curriculum</a:t>
            </a:r>
            <a:r>
              <a:rPr lang="de-DE" sz="2400" dirty="0" smtClean="0"/>
              <a:t>  </a:t>
            </a:r>
            <a:r>
              <a:rPr lang="de-DE" sz="2400" dirty="0" smtClean="0">
                <a:cs typeface="Arial" charset="0"/>
              </a:rPr>
              <a:t>→  </a:t>
            </a:r>
            <a:r>
              <a:rPr lang="de-DE" sz="2400" dirty="0" err="1" smtClean="0">
                <a:cs typeface="Arial" charset="0"/>
              </a:rPr>
              <a:t>enhancing</a:t>
            </a:r>
            <a:r>
              <a:rPr lang="de-DE" sz="2400" dirty="0" smtClean="0">
                <a:cs typeface="Arial" charset="0"/>
              </a:rPr>
              <a:t> </a:t>
            </a:r>
            <a:r>
              <a:rPr lang="de-DE" sz="2400" dirty="0" err="1" smtClean="0">
                <a:cs typeface="Arial" charset="0"/>
              </a:rPr>
              <a:t>employability</a:t>
            </a:r>
            <a:endParaRPr lang="de-DE" sz="2400" dirty="0" smtClean="0">
              <a:cs typeface="Arial" charset="0"/>
            </a:endParaRPr>
          </a:p>
          <a:p>
            <a:endParaRPr lang="de-DE" sz="2400" dirty="0" smtClean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  </a:t>
            </a:r>
            <a:r>
              <a:rPr lang="de-DE" sz="2400" dirty="0" err="1" smtClean="0"/>
              <a:t>Strict</a:t>
            </a:r>
            <a:r>
              <a:rPr lang="de-DE" sz="2400" dirty="0" smtClean="0"/>
              <a:t> </a:t>
            </a:r>
            <a:r>
              <a:rPr lang="de-DE" sz="2400" dirty="0" err="1" smtClean="0"/>
              <a:t>quality</a:t>
            </a:r>
            <a:r>
              <a:rPr lang="de-DE" sz="2400" dirty="0" smtClean="0"/>
              <a:t> </a:t>
            </a:r>
            <a:r>
              <a:rPr lang="de-DE" sz="2400" dirty="0" err="1" smtClean="0"/>
              <a:t>management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courses</a:t>
            </a:r>
            <a:r>
              <a:rPr lang="de-DE" sz="2400" dirty="0" smtClean="0">
                <a:cs typeface="Arial" charset="0"/>
              </a:rPr>
              <a:t> </a:t>
            </a:r>
          </a:p>
          <a:p>
            <a:endParaRPr lang="de-DE" sz="2400" dirty="0" smtClean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2400" smtClean="0">
                <a:cs typeface="Arial" charset="0"/>
              </a:rPr>
              <a:t>  </a:t>
            </a:r>
            <a:r>
              <a:rPr lang="de-DE" sz="2400" smtClean="0"/>
              <a:t>User-</a:t>
            </a:r>
            <a:r>
              <a:rPr lang="de-DE" sz="2400" dirty="0" err="1" smtClean="0"/>
              <a:t>friendly</a:t>
            </a:r>
            <a:r>
              <a:rPr lang="de-DE" sz="2400" dirty="0" smtClean="0"/>
              <a:t> </a:t>
            </a:r>
            <a:r>
              <a:rPr lang="de-DE" sz="2400" dirty="0" err="1" smtClean="0"/>
              <a:t>procedures</a:t>
            </a:r>
            <a:r>
              <a:rPr lang="de-DE" sz="2400" dirty="0" smtClean="0"/>
              <a:t> (AAI)</a:t>
            </a:r>
            <a:endParaRPr lang="de-DE" sz="2400" dirty="0"/>
          </a:p>
          <a:p>
            <a:pPr>
              <a:buFontTx/>
              <a:buChar char="•"/>
            </a:pPr>
            <a:endParaRPr lang="de-DE" sz="2400" dirty="0"/>
          </a:p>
          <a:p>
            <a:pPr>
              <a:buFontTx/>
              <a:buChar char="•"/>
            </a:pPr>
            <a:r>
              <a:rPr lang="de-DE" sz="2400" dirty="0"/>
              <a:t> </a:t>
            </a:r>
            <a:r>
              <a:rPr lang="de-DE" sz="2400" dirty="0" smtClean="0"/>
              <a:t> </a:t>
            </a:r>
            <a:r>
              <a:rPr lang="de-DE" sz="2400" dirty="0" err="1" smtClean="0"/>
              <a:t>No</a:t>
            </a:r>
            <a:r>
              <a:rPr lang="de-DE" sz="2400" dirty="0" smtClean="0"/>
              <a:t> </a:t>
            </a:r>
            <a:r>
              <a:rPr lang="de-DE" sz="2400" dirty="0"/>
              <a:t>extra </a:t>
            </a:r>
            <a:r>
              <a:rPr lang="de-DE" sz="2400" dirty="0" err="1"/>
              <a:t>fees</a:t>
            </a:r>
            <a:endParaRPr lang="de-DE" sz="2400" dirty="0"/>
          </a:p>
          <a:p>
            <a:endParaRPr lang="de-DE" sz="2400" dirty="0"/>
          </a:p>
          <a:p>
            <a:pPr>
              <a:buFontTx/>
              <a:buChar char="•"/>
            </a:pP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Key </a:t>
            </a:r>
            <a:r>
              <a:rPr lang="de-DE" err="1" smtClean="0"/>
              <a:t>Success</a:t>
            </a:r>
            <a:r>
              <a:rPr lang="de-DE" smtClean="0"/>
              <a:t> </a:t>
            </a:r>
            <a:r>
              <a:rPr lang="de-DE" err="1" smtClean="0"/>
              <a:t>Factors</a:t>
            </a:r>
            <a:r>
              <a:rPr lang="de-DE" smtClean="0"/>
              <a:t> - </a:t>
            </a:r>
            <a:r>
              <a:rPr lang="de-DE" err="1" smtClean="0"/>
              <a:t>Teachers</a:t>
            </a:r>
            <a:endParaRPr lang="de-DE"/>
          </a:p>
        </p:txBody>
      </p:sp>
      <p:sp>
        <p:nvSpPr>
          <p:cNvPr id="20486" name="Rechteck 6"/>
          <p:cNvSpPr>
            <a:spLocks noChangeArrowheads="1"/>
          </p:cNvSpPr>
          <p:nvPr/>
        </p:nvSpPr>
        <p:spPr bwMode="auto">
          <a:xfrm>
            <a:off x="683568" y="1484313"/>
            <a:ext cx="8316912" cy="40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2400" dirty="0" smtClean="0"/>
              <a:t>•   Financial </a:t>
            </a:r>
            <a:r>
              <a:rPr lang="de-DE" sz="2400" dirty="0" err="1"/>
              <a:t>support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course</a:t>
            </a:r>
            <a:r>
              <a:rPr lang="de-DE" sz="2400" dirty="0"/>
              <a:t> </a:t>
            </a:r>
            <a:r>
              <a:rPr lang="de-DE" sz="2400" dirty="0" err="1" smtClean="0"/>
              <a:t>development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maintenance</a:t>
            </a:r>
            <a:r>
              <a:rPr lang="de-DE" sz="2400" dirty="0" smtClean="0"/>
              <a:t> (</a:t>
            </a:r>
            <a:r>
              <a:rPr lang="de-DE" sz="2400" dirty="0"/>
              <a:t>online </a:t>
            </a:r>
            <a:r>
              <a:rPr lang="de-DE" sz="2400" dirty="0" err="1"/>
              <a:t>tutors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necessary</a:t>
            </a:r>
            <a:r>
              <a:rPr lang="de-DE" sz="2400" dirty="0"/>
              <a:t> </a:t>
            </a:r>
            <a:r>
              <a:rPr lang="de-DE" sz="2400" dirty="0" err="1"/>
              <a:t>improvements</a:t>
            </a:r>
            <a:r>
              <a:rPr lang="de-DE" sz="2400" dirty="0"/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2400" dirty="0"/>
              <a:t>•   </a:t>
            </a:r>
            <a:r>
              <a:rPr lang="de-DE" sz="2400" dirty="0" err="1"/>
              <a:t>Respecting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protecting</a:t>
            </a:r>
            <a:r>
              <a:rPr lang="de-DE" sz="2400" dirty="0"/>
              <a:t> </a:t>
            </a:r>
            <a:r>
              <a:rPr lang="de-DE" sz="2400" dirty="0" err="1"/>
              <a:t>intellectual</a:t>
            </a:r>
            <a:r>
              <a:rPr lang="de-DE" sz="2400" dirty="0"/>
              <a:t> </a:t>
            </a:r>
            <a:r>
              <a:rPr lang="de-DE" sz="2400" dirty="0" err="1"/>
              <a:t>property</a:t>
            </a:r>
            <a:r>
              <a:rPr lang="de-DE" sz="2400" dirty="0"/>
              <a:t> </a:t>
            </a:r>
            <a:r>
              <a:rPr lang="de-DE" sz="2400" dirty="0" err="1"/>
              <a:t>rights</a:t>
            </a:r>
            <a:endParaRPr lang="de-DE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de-DE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2400" dirty="0"/>
              <a:t>Community </a:t>
            </a:r>
            <a:r>
              <a:rPr lang="de-DE" sz="2400" dirty="0" err="1"/>
              <a:t>building</a:t>
            </a:r>
            <a:endParaRPr lang="de-DE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2400" dirty="0"/>
              <a:t>Larger </a:t>
            </a:r>
            <a:r>
              <a:rPr lang="de-DE" sz="2400" dirty="0" err="1"/>
              <a:t>variety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pedagogical</a:t>
            </a:r>
            <a:r>
              <a:rPr lang="de-DE" sz="2400" dirty="0"/>
              <a:t> </a:t>
            </a:r>
            <a:r>
              <a:rPr lang="de-DE" sz="2400" dirty="0" err="1"/>
              <a:t>possibilities</a:t>
            </a:r>
            <a:endParaRPr lang="de-DE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2400" dirty="0"/>
              <a:t>Wider </a:t>
            </a:r>
            <a:r>
              <a:rPr lang="de-DE" sz="2400" dirty="0" err="1"/>
              <a:t>range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teaching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35280" cy="1143000"/>
          </a:xfrm>
        </p:spPr>
        <p:txBody>
          <a:bodyPr/>
          <a:lstStyle/>
          <a:p>
            <a:r>
              <a:rPr lang="de-DE" dirty="0" smtClean="0"/>
              <a:t>Key </a:t>
            </a:r>
            <a:r>
              <a:rPr lang="de-DE" dirty="0" err="1" smtClean="0"/>
              <a:t>Success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r>
              <a:rPr lang="de-DE" dirty="0" smtClean="0"/>
              <a:t> –</a:t>
            </a:r>
            <a:br>
              <a:rPr lang="de-DE" dirty="0" smtClean="0"/>
            </a:br>
            <a:r>
              <a:rPr lang="de-DE" dirty="0" err="1" smtClean="0"/>
              <a:t>Universities</a:t>
            </a:r>
            <a:endParaRPr lang="de-DE" dirty="0"/>
          </a:p>
        </p:txBody>
      </p:sp>
      <p:sp>
        <p:nvSpPr>
          <p:cNvPr id="21510" name="Rechteck 6"/>
          <p:cNvSpPr>
            <a:spLocks noChangeArrowheads="1"/>
          </p:cNvSpPr>
          <p:nvPr/>
        </p:nvSpPr>
        <p:spPr bwMode="auto">
          <a:xfrm>
            <a:off x="755650" y="1419389"/>
            <a:ext cx="7993063" cy="511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r>
              <a:rPr lang="de-DE" sz="2400" dirty="0" err="1" smtClean="0"/>
              <a:t>Enhancing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teaching</a:t>
            </a:r>
            <a:r>
              <a:rPr lang="de-DE" sz="2400" dirty="0" smtClean="0"/>
              <a:t> </a:t>
            </a:r>
            <a:r>
              <a:rPr lang="de-DE" sz="2400" dirty="0" err="1" smtClean="0"/>
              <a:t>capacities</a:t>
            </a:r>
            <a:endParaRPr lang="de-DE" sz="2400" dirty="0" smtClean="0"/>
          </a:p>
          <a:p>
            <a:pPr marL="342900" indent="-342900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endParaRPr lang="de-DE" sz="2400" dirty="0" smtClean="0"/>
          </a:p>
          <a:p>
            <a:pPr marL="342900" indent="-342900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r>
              <a:rPr lang="de-DE" sz="2400" dirty="0" smtClean="0"/>
              <a:t>Programme </a:t>
            </a:r>
            <a:r>
              <a:rPr lang="de-DE" sz="2400" dirty="0" err="1" smtClean="0"/>
              <a:t>development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course</a:t>
            </a:r>
            <a:r>
              <a:rPr lang="de-DE" sz="2400" dirty="0" smtClean="0"/>
              <a:t> </a:t>
            </a:r>
            <a:r>
              <a:rPr lang="de-DE" sz="2400" dirty="0" err="1" smtClean="0"/>
              <a:t>funding</a:t>
            </a:r>
            <a:r>
              <a:rPr lang="de-DE" sz="2400" dirty="0" smtClean="0"/>
              <a:t>        </a:t>
            </a:r>
            <a:r>
              <a:rPr lang="de-DE" sz="2400" dirty="0" err="1" smtClean="0"/>
              <a:t>strictly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demand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member</a:t>
            </a:r>
            <a:r>
              <a:rPr lang="de-DE" sz="2400" dirty="0" smtClean="0"/>
              <a:t> </a:t>
            </a:r>
            <a:r>
              <a:rPr lang="de-DE" sz="2400" dirty="0" err="1" smtClean="0"/>
              <a:t>universities</a:t>
            </a:r>
            <a:endParaRPr lang="de-DE" sz="2400" dirty="0" smtClean="0"/>
          </a:p>
          <a:p>
            <a:pPr marL="342900" indent="-342900">
              <a:lnSpc>
                <a:spcPct val="90000"/>
              </a:lnSpc>
              <a:spcBef>
                <a:spcPct val="10000"/>
              </a:spcBef>
            </a:pPr>
            <a:endParaRPr lang="de-DE" sz="2400" dirty="0" smtClean="0"/>
          </a:p>
          <a:p>
            <a:pPr marL="342900" indent="-342900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r>
              <a:rPr lang="de-DE" sz="2400" dirty="0" err="1" smtClean="0"/>
              <a:t>Establishing</a:t>
            </a:r>
            <a:r>
              <a:rPr lang="de-DE" sz="2400" dirty="0" smtClean="0"/>
              <a:t> </a:t>
            </a:r>
            <a:r>
              <a:rPr lang="de-DE" sz="2400" b="1" dirty="0" err="1" smtClean="0"/>
              <a:t>common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quality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standards</a:t>
            </a:r>
            <a:r>
              <a:rPr lang="de-DE" sz="2400" dirty="0" smtClean="0"/>
              <a:t>;                   </a:t>
            </a:r>
            <a:r>
              <a:rPr lang="de-DE" sz="2400" dirty="0" err="1" smtClean="0"/>
              <a:t>strict</a:t>
            </a:r>
            <a:r>
              <a:rPr lang="de-DE" sz="2400" dirty="0" smtClean="0"/>
              <a:t> </a:t>
            </a:r>
            <a:r>
              <a:rPr lang="de-DE" sz="2400" dirty="0" err="1" smtClean="0"/>
              <a:t>quality</a:t>
            </a:r>
            <a:r>
              <a:rPr lang="de-DE" sz="2400" dirty="0" smtClean="0"/>
              <a:t> </a:t>
            </a:r>
            <a:r>
              <a:rPr lang="de-DE" sz="2400" dirty="0" err="1" smtClean="0"/>
              <a:t>management</a:t>
            </a:r>
            <a:r>
              <a:rPr lang="de-DE" sz="2400" dirty="0" smtClean="0"/>
              <a:t> (</a:t>
            </a:r>
            <a:r>
              <a:rPr lang="de-DE" sz="2400" dirty="0" err="1" smtClean="0"/>
              <a:t>peer</a:t>
            </a:r>
            <a:r>
              <a:rPr lang="de-DE" sz="2400" dirty="0" smtClean="0"/>
              <a:t> </a:t>
            </a:r>
            <a:r>
              <a:rPr lang="de-DE" sz="2400" dirty="0" err="1" smtClean="0"/>
              <a:t>evaluation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teaching</a:t>
            </a:r>
            <a:r>
              <a:rPr lang="de-DE" sz="2400" dirty="0" smtClean="0"/>
              <a:t>)</a:t>
            </a:r>
          </a:p>
          <a:p>
            <a:pPr marL="342900" indent="-342900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endParaRPr lang="de-DE" sz="2400" dirty="0" smtClean="0"/>
          </a:p>
          <a:p>
            <a:pPr marL="342900" indent="-342900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r>
              <a:rPr lang="de-DE" sz="2400" dirty="0" err="1" smtClean="0"/>
              <a:t>Decisions</a:t>
            </a:r>
            <a:r>
              <a:rPr lang="de-DE" sz="2400" dirty="0" smtClean="0"/>
              <a:t> </a:t>
            </a:r>
            <a:r>
              <a:rPr lang="de-DE" sz="2400" dirty="0" err="1"/>
              <a:t>made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elected</a:t>
            </a:r>
            <a:r>
              <a:rPr lang="de-DE" sz="2400" dirty="0"/>
              <a:t> </a:t>
            </a:r>
            <a:r>
              <a:rPr lang="de-DE" sz="2400" dirty="0" err="1"/>
              <a:t>representatives</a:t>
            </a:r>
            <a:r>
              <a:rPr lang="de-DE" sz="2400" dirty="0"/>
              <a:t>                 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member</a:t>
            </a:r>
            <a:r>
              <a:rPr lang="de-DE" sz="2400" dirty="0"/>
              <a:t> </a:t>
            </a:r>
            <a:r>
              <a:rPr lang="de-DE" sz="2400" dirty="0" err="1" smtClean="0"/>
              <a:t>universities</a:t>
            </a:r>
            <a:endParaRPr lang="de-DE" sz="2400" dirty="0" smtClean="0"/>
          </a:p>
          <a:p>
            <a:pPr marL="342900" indent="-342900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endParaRPr lang="de-DE" sz="2400" dirty="0" smtClean="0"/>
          </a:p>
          <a:p>
            <a:pPr marL="342900" indent="-342900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r>
              <a:rPr lang="de-DE" sz="2400" b="1" dirty="0" err="1" smtClean="0"/>
              <a:t>Transparency</a:t>
            </a:r>
            <a:r>
              <a:rPr lang="de-DE" sz="2400" dirty="0" smtClean="0"/>
              <a:t> in all </a:t>
            </a:r>
            <a:r>
              <a:rPr lang="de-DE" sz="2400" dirty="0" err="1" smtClean="0"/>
              <a:t>decisions</a:t>
            </a:r>
            <a:r>
              <a:rPr lang="de-DE" sz="2400" dirty="0" smtClean="0"/>
              <a:t>, </a:t>
            </a:r>
            <a:r>
              <a:rPr lang="de-DE" sz="2400" dirty="0" err="1" smtClean="0"/>
              <a:t>especially</a:t>
            </a:r>
            <a:r>
              <a:rPr lang="de-DE" sz="2400" dirty="0" smtClean="0"/>
              <a:t> </a:t>
            </a:r>
            <a:r>
              <a:rPr lang="de-DE" sz="2400" dirty="0" err="1" smtClean="0"/>
              <a:t>funding</a:t>
            </a:r>
            <a:endParaRPr lang="de-DE" sz="2400" dirty="0" smtClean="0"/>
          </a:p>
          <a:p>
            <a:pPr marL="342900" indent="-342900">
              <a:lnSpc>
                <a:spcPct val="90000"/>
              </a:lnSpc>
              <a:spcBef>
                <a:spcPct val="10000"/>
              </a:spcBef>
            </a:pPr>
            <a:endParaRPr lang="de-DE" sz="2400" dirty="0"/>
          </a:p>
          <a:p>
            <a:pPr marL="342900" indent="-342900">
              <a:lnSpc>
                <a:spcPct val="90000"/>
              </a:lnSpc>
              <a:spcBef>
                <a:spcPct val="10000"/>
              </a:spcBef>
              <a:buFontTx/>
              <a:buChar char="•"/>
            </a:pP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1691680" y="1484784"/>
            <a:ext cx="6624736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</a:pPr>
            <a:r>
              <a:rPr lang="de-DE" sz="2800" b="1" dirty="0" err="1" smtClean="0"/>
              <a:t>If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cooperation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is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be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successful</a:t>
            </a:r>
            <a:r>
              <a:rPr lang="de-DE" sz="2800" b="1" dirty="0" smtClean="0"/>
              <a:t>, </a:t>
            </a:r>
            <a:r>
              <a:rPr lang="de-DE" sz="2800" b="1" dirty="0" err="1" smtClean="0"/>
              <a:t>two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things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are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needed</a:t>
            </a:r>
            <a:r>
              <a:rPr lang="de-DE" sz="2800" b="1" dirty="0" smtClean="0"/>
              <a:t>:</a:t>
            </a:r>
          </a:p>
          <a:p>
            <a:pPr marL="514350" indent="-514350">
              <a:spcBef>
                <a:spcPct val="50000"/>
              </a:spcBef>
              <a:buFont typeface="Arial" pitchFamily="34" charset="0"/>
              <a:buChar char="•"/>
            </a:pPr>
            <a:r>
              <a:rPr lang="de-DE" sz="3200" b="1" dirty="0" smtClean="0">
                <a:solidFill>
                  <a:srgbClr val="00B050"/>
                </a:solidFill>
              </a:rPr>
              <a:t>Trust</a:t>
            </a:r>
          </a:p>
          <a:p>
            <a:pPr marL="514350" indent="-514350">
              <a:spcBef>
                <a:spcPct val="50000"/>
              </a:spcBef>
              <a:buFont typeface="Arial" pitchFamily="34" charset="0"/>
              <a:buChar char="•"/>
            </a:pPr>
            <a:r>
              <a:rPr lang="de-DE" sz="3200" b="1" dirty="0" err="1" smtClean="0">
                <a:solidFill>
                  <a:srgbClr val="FF0000"/>
                </a:solidFill>
              </a:rPr>
              <a:t>Funding</a:t>
            </a:r>
            <a:endParaRPr lang="de-DE" sz="3200" b="1" dirty="0" smtClean="0">
              <a:solidFill>
                <a:srgbClr val="FF0000"/>
              </a:solidFill>
            </a:endParaRPr>
          </a:p>
          <a:p>
            <a:pPr marL="514350" indent="-514350">
              <a:spcBef>
                <a:spcPct val="50000"/>
              </a:spcBef>
            </a:pPr>
            <a:r>
              <a:rPr lang="de-DE" sz="2800" b="1" dirty="0" err="1" smtClean="0"/>
              <a:t>This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applies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to</a:t>
            </a:r>
            <a:r>
              <a:rPr lang="de-DE" sz="2800" b="1" dirty="0" smtClean="0"/>
              <a:t> international </a:t>
            </a:r>
            <a:r>
              <a:rPr lang="de-DE" sz="2800" b="1" dirty="0" err="1" smtClean="0"/>
              <a:t>as</a:t>
            </a:r>
            <a:r>
              <a:rPr lang="de-DE" sz="2800" b="1" dirty="0" smtClean="0"/>
              <a:t> well </a:t>
            </a:r>
            <a:r>
              <a:rPr lang="de-DE" sz="2800" b="1" dirty="0" err="1" smtClean="0"/>
              <a:t>as</a:t>
            </a:r>
            <a:r>
              <a:rPr lang="de-DE" sz="2800" b="1" dirty="0" smtClean="0"/>
              <a:t> national </a:t>
            </a:r>
            <a:r>
              <a:rPr lang="de-DE" sz="2800" b="1" dirty="0" err="1" smtClean="0"/>
              <a:t>cooperation</a:t>
            </a:r>
            <a:endParaRPr lang="de-DE" sz="2800" b="1" dirty="0" smtClean="0"/>
          </a:p>
          <a:p>
            <a:pPr marL="514350" indent="-514350">
              <a:spcBef>
                <a:spcPct val="50000"/>
              </a:spcBef>
            </a:pPr>
            <a:endParaRPr lang="de-DE" sz="2400" b="1" dirty="0" smtClean="0"/>
          </a:p>
          <a:p>
            <a:pPr marL="514350" indent="-514350">
              <a:spcBef>
                <a:spcPct val="50000"/>
              </a:spcBef>
            </a:pPr>
            <a:endParaRPr lang="de-DE" sz="2400" b="1" dirty="0" smtClean="0"/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b="1" dirty="0" smtClean="0"/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b="1" dirty="0" smtClean="0"/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Key </a:t>
            </a:r>
            <a:r>
              <a:rPr lang="de-DE" dirty="0" err="1" smtClean="0"/>
              <a:t>Success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r>
              <a:rPr lang="de-DE" dirty="0" smtClean="0"/>
              <a:t> – </a:t>
            </a:r>
            <a:br>
              <a:rPr lang="de-DE" dirty="0" smtClean="0"/>
            </a:br>
            <a:r>
              <a:rPr lang="de-DE" dirty="0" smtClean="0"/>
              <a:t>Society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State</a:t>
            </a:r>
            <a:endParaRPr lang="de-DE" dirty="0"/>
          </a:p>
        </p:txBody>
      </p:sp>
      <p:sp>
        <p:nvSpPr>
          <p:cNvPr id="22534" name="Rechteck 6"/>
          <p:cNvSpPr>
            <a:spLocks noChangeArrowheads="1"/>
          </p:cNvSpPr>
          <p:nvPr/>
        </p:nvSpPr>
        <p:spPr bwMode="auto">
          <a:xfrm>
            <a:off x="468313" y="1733439"/>
            <a:ext cx="7992119" cy="371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 dirty="0" smtClean="0"/>
              <a:t>High quality education in a </a:t>
            </a:r>
            <a:r>
              <a:rPr lang="en-GB" sz="2400" b="1" dirty="0" smtClean="0"/>
              <a:t>cost-effective</a:t>
            </a:r>
            <a:r>
              <a:rPr lang="en-GB" sz="2400" dirty="0" smtClean="0"/>
              <a:t> way</a:t>
            </a:r>
            <a:endParaRPr lang="en-GB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 b="1" dirty="0" smtClean="0"/>
              <a:t>Synergy</a:t>
            </a:r>
            <a:r>
              <a:rPr lang="en-GB" sz="2400" dirty="0" smtClean="0"/>
              <a:t>: Stimulating countrywide cooperation </a:t>
            </a:r>
            <a:r>
              <a:rPr lang="en-GB" sz="2400" dirty="0"/>
              <a:t>between universities in </a:t>
            </a:r>
            <a:r>
              <a:rPr lang="en-GB" sz="2400" dirty="0" smtClean="0"/>
              <a:t>teaching:</a:t>
            </a:r>
            <a:endParaRPr lang="en-GB" sz="2400" dirty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Symbol" pitchFamily="18" charset="2"/>
              <a:buChar char="-"/>
            </a:pPr>
            <a:r>
              <a:rPr lang="en-GB" sz="2400" dirty="0"/>
              <a:t>Drawing upon the expertise and competence of the member universities, using their </a:t>
            </a:r>
            <a:r>
              <a:rPr lang="en-GB" sz="2400" dirty="0" smtClean="0"/>
              <a:t>infrastructure</a:t>
            </a:r>
          </a:p>
          <a:p>
            <a:pPr marL="800100" lvl="1" indent="-342900">
              <a:lnSpc>
                <a:spcPct val="90000"/>
              </a:lnSpc>
              <a:spcBef>
                <a:spcPts val="0"/>
              </a:spcBef>
            </a:pPr>
            <a:r>
              <a:rPr lang="en-GB" sz="2400" dirty="0" smtClean="0"/>
              <a:t>     as </a:t>
            </a:r>
            <a:r>
              <a:rPr lang="en-GB" sz="2400" dirty="0"/>
              <a:t>much as </a:t>
            </a:r>
            <a:r>
              <a:rPr lang="en-GB" sz="2400" dirty="0" smtClean="0"/>
              <a:t>possible</a:t>
            </a:r>
          </a:p>
          <a:p>
            <a:pPr marL="800100" lvl="1" indent="-342900">
              <a:lnSpc>
                <a:spcPct val="90000"/>
              </a:lnSpc>
              <a:spcBef>
                <a:spcPts val="0"/>
              </a:spcBef>
            </a:pPr>
            <a:endParaRPr lang="en-GB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 dirty="0" smtClean="0"/>
              <a:t>Support by government, esp. by Ministry of Higher Education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2195737" y="1719073"/>
            <a:ext cx="694826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ims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 and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tasks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of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the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 BVU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BVU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structure</a:t>
            </a:r>
            <a:endParaRPr lang="de-DE" sz="2400" dirty="0" smtClean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Key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facts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 and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figures</a:t>
            </a:r>
            <a:endParaRPr lang="de-DE" sz="2400" dirty="0" smtClean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Principles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success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factors</a:t>
            </a:r>
            <a:endParaRPr lang="de-DE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800" b="1" dirty="0" err="1" smtClean="0">
                <a:solidFill>
                  <a:schemeClr val="accent2"/>
                </a:solidFill>
              </a:rPr>
              <a:t>Lessons</a:t>
            </a:r>
            <a:r>
              <a:rPr lang="de-DE" sz="2800" b="1" dirty="0" smtClean="0">
                <a:solidFill>
                  <a:schemeClr val="accent2"/>
                </a:solidFill>
              </a:rPr>
              <a:t> </a:t>
            </a:r>
            <a:r>
              <a:rPr lang="de-DE" sz="2800" b="1" dirty="0" err="1" smtClean="0">
                <a:solidFill>
                  <a:schemeClr val="accent2"/>
                </a:solidFill>
              </a:rPr>
              <a:t>learned</a:t>
            </a:r>
            <a:endParaRPr lang="de-DE" sz="2800" b="1" dirty="0" smtClean="0">
              <a:solidFill>
                <a:schemeClr val="accent2"/>
              </a:solidFill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b="1" dirty="0" smtClean="0">
              <a:latin typeface="Arial" charset="0"/>
            </a:endParaRPr>
          </a:p>
          <a:p>
            <a:pPr marL="514350" indent="-514350">
              <a:spcBef>
                <a:spcPct val="50000"/>
              </a:spcBef>
            </a:pPr>
            <a:endParaRPr lang="de-DE" b="1" dirty="0" smtClean="0"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sz="2800" b="1" dirty="0" smtClean="0"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sz="2800" b="1" dirty="0" smtClean="0"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sz="2800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Lessons</a:t>
            </a:r>
            <a:r>
              <a:rPr lang="de-DE" dirty="0" smtClean="0"/>
              <a:t> </a:t>
            </a:r>
            <a:r>
              <a:rPr lang="de-DE" dirty="0" err="1" smtClean="0"/>
              <a:t>Learned</a:t>
            </a:r>
            <a:r>
              <a:rPr lang="de-DE" dirty="0" smtClean="0"/>
              <a:t> – 1</a:t>
            </a:r>
            <a:endParaRPr lang="de-DE" dirty="0"/>
          </a:p>
        </p:txBody>
      </p:sp>
      <p:sp>
        <p:nvSpPr>
          <p:cNvPr id="27654" name="Rechteck 6"/>
          <p:cNvSpPr>
            <a:spLocks noChangeArrowheads="1"/>
          </p:cNvSpPr>
          <p:nvPr/>
        </p:nvSpPr>
        <p:spPr bwMode="auto">
          <a:xfrm>
            <a:off x="900113" y="1724381"/>
            <a:ext cx="7848600" cy="264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 dirty="0"/>
              <a:t>•   Technology enhanced teaching and learning            are </a:t>
            </a:r>
            <a:r>
              <a:rPr lang="en-GB" sz="2400" dirty="0" smtClean="0"/>
              <a:t>economically attractive </a:t>
            </a:r>
            <a:r>
              <a:rPr lang="en-GB" sz="2400" dirty="0"/>
              <a:t>and </a:t>
            </a:r>
            <a:r>
              <a:rPr lang="en-GB" sz="2400" dirty="0" smtClean="0"/>
              <a:t>productive if </a:t>
            </a:r>
            <a:r>
              <a:rPr lang="en-GB" sz="2400" dirty="0"/>
              <a:t>universities </a:t>
            </a:r>
            <a:r>
              <a:rPr lang="en-GB" sz="2400" b="1" dirty="0"/>
              <a:t>cooperate.</a:t>
            </a:r>
            <a:endParaRPr lang="en-GB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 dirty="0"/>
              <a:t>•   Therefore: focus on blended learning at </a:t>
            </a:r>
            <a:r>
              <a:rPr lang="en-GB" sz="2400" b="1" dirty="0"/>
              <a:t>macro</a:t>
            </a:r>
            <a:r>
              <a:rPr lang="en-GB" sz="2400" dirty="0"/>
              <a:t> level with </a:t>
            </a:r>
            <a:r>
              <a:rPr lang="en-GB" sz="2400" b="1" dirty="0"/>
              <a:t>asynchronous</a:t>
            </a:r>
            <a:r>
              <a:rPr lang="en-GB" sz="2400" dirty="0"/>
              <a:t> communication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Lessons</a:t>
            </a:r>
            <a:r>
              <a:rPr lang="de-DE" dirty="0" smtClean="0"/>
              <a:t> </a:t>
            </a:r>
            <a:r>
              <a:rPr lang="de-DE" dirty="0" err="1" smtClean="0"/>
              <a:t>Learned</a:t>
            </a:r>
            <a:r>
              <a:rPr lang="de-DE" dirty="0" smtClean="0"/>
              <a:t> – 2</a:t>
            </a:r>
            <a:endParaRPr lang="de-DE" dirty="0"/>
          </a:p>
        </p:txBody>
      </p:sp>
      <p:sp>
        <p:nvSpPr>
          <p:cNvPr id="30726" name="Rechteck 6"/>
          <p:cNvSpPr>
            <a:spLocks noChangeArrowheads="1"/>
          </p:cNvSpPr>
          <p:nvPr/>
        </p:nvSpPr>
        <p:spPr bwMode="auto">
          <a:xfrm>
            <a:off x="827089" y="1268413"/>
            <a:ext cx="741731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 dirty="0"/>
              <a:t>•   Do not produce more </a:t>
            </a:r>
            <a:r>
              <a:rPr lang="en-GB" sz="2400" b="1" dirty="0"/>
              <a:t>courses</a:t>
            </a:r>
            <a:r>
              <a:rPr lang="en-GB" sz="2400" dirty="0"/>
              <a:t> than you will be able to </a:t>
            </a:r>
            <a:r>
              <a:rPr lang="en-GB" sz="2400" b="1" dirty="0"/>
              <a:t>maintain</a:t>
            </a:r>
            <a:r>
              <a:rPr lang="en-GB" sz="2400" dirty="0"/>
              <a:t> (tutoring included</a:t>
            </a:r>
            <a:r>
              <a:rPr lang="en-GB" sz="2400" dirty="0" smtClean="0"/>
              <a:t>!).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24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 b="1" dirty="0" smtClean="0"/>
              <a:t>Tutorial guidance </a:t>
            </a:r>
            <a:r>
              <a:rPr lang="en-GB" sz="2400" dirty="0" smtClean="0"/>
              <a:t>for students from “importing” universities must be financed. Supporting course production is not sufficient.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 dirty="0" smtClean="0"/>
              <a:t>	In a system where universities are state-financed, the most consistent way to finance tutors is direct </a:t>
            </a:r>
            <a:r>
              <a:rPr lang="en-GB" sz="2400" b="1" dirty="0" smtClean="0"/>
              <a:t>financing by the state</a:t>
            </a:r>
            <a:r>
              <a:rPr lang="en-GB" sz="2400" dirty="0" smtClean="0"/>
              <a:t>.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Lessons</a:t>
            </a:r>
            <a:r>
              <a:rPr lang="de-DE" dirty="0" smtClean="0"/>
              <a:t> </a:t>
            </a:r>
            <a:r>
              <a:rPr lang="de-DE" dirty="0" err="1" smtClean="0"/>
              <a:t>Learned</a:t>
            </a:r>
            <a:r>
              <a:rPr lang="de-DE" dirty="0" smtClean="0"/>
              <a:t> – 3</a:t>
            </a:r>
            <a:endParaRPr lang="de-DE" dirty="0"/>
          </a:p>
        </p:txBody>
      </p:sp>
      <p:sp>
        <p:nvSpPr>
          <p:cNvPr id="28678" name="Rechteck 6"/>
          <p:cNvSpPr>
            <a:spLocks noChangeArrowheads="1"/>
          </p:cNvSpPr>
          <p:nvPr/>
        </p:nvSpPr>
        <p:spPr bwMode="auto">
          <a:xfrm>
            <a:off x="827583" y="1557338"/>
            <a:ext cx="792112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400" dirty="0"/>
              <a:t>• Funding decisions should be based                              	on actual </a:t>
            </a:r>
            <a:r>
              <a:rPr lang="en-GB" sz="2400" b="1" dirty="0"/>
              <a:t>demand</a:t>
            </a:r>
            <a:r>
              <a:rPr lang="en-GB" sz="2400" dirty="0"/>
              <a:t>                                                  	rather than on research interest                              	or development interest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GB" sz="24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400" dirty="0"/>
              <a:t>• Reliable </a:t>
            </a:r>
            <a:r>
              <a:rPr lang="en-GB" sz="2400" b="1" dirty="0"/>
              <a:t>user statistics </a:t>
            </a:r>
            <a:r>
              <a:rPr lang="en-GB" sz="2400" dirty="0"/>
              <a:t>are indispensable as evidence         	in discussions with decision </a:t>
            </a:r>
            <a:r>
              <a:rPr lang="en-GB" sz="2400" dirty="0" smtClean="0"/>
              <a:t>makers.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sz="2400" dirty="0" smtClean="0"/>
              <a:t>	Claiming </a:t>
            </a:r>
            <a:r>
              <a:rPr lang="en-GB" sz="2400" dirty="0"/>
              <a:t>“better quality” is not enough.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GB" sz="24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GB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Lessons</a:t>
            </a:r>
            <a:r>
              <a:rPr lang="de-DE" dirty="0" smtClean="0"/>
              <a:t> </a:t>
            </a:r>
            <a:r>
              <a:rPr lang="de-DE" dirty="0" err="1" smtClean="0"/>
              <a:t>Learned</a:t>
            </a:r>
            <a:r>
              <a:rPr lang="de-DE" dirty="0" smtClean="0"/>
              <a:t> – 4</a:t>
            </a:r>
            <a:endParaRPr lang="de-DE" dirty="0"/>
          </a:p>
        </p:txBody>
      </p:sp>
      <p:sp>
        <p:nvSpPr>
          <p:cNvPr id="29702" name="Rechteck 6"/>
          <p:cNvSpPr>
            <a:spLocks noChangeArrowheads="1"/>
          </p:cNvSpPr>
          <p:nvPr/>
        </p:nvSpPr>
        <p:spPr bwMode="auto">
          <a:xfrm>
            <a:off x="1042988" y="1341438"/>
            <a:ext cx="7705725" cy="481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 b="1" dirty="0"/>
              <a:t>Simple </a:t>
            </a:r>
            <a:r>
              <a:rPr lang="en-GB" sz="2400" dirty="0"/>
              <a:t>structures,</a:t>
            </a:r>
            <a:r>
              <a:rPr lang="en-GB" sz="2400" b="1" dirty="0"/>
              <a:t> lean </a:t>
            </a:r>
            <a:r>
              <a:rPr lang="en-GB" sz="2400" dirty="0"/>
              <a:t>organisation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GB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 b="1" dirty="0"/>
              <a:t>Transparency</a:t>
            </a:r>
            <a:r>
              <a:rPr lang="en-GB" sz="2400" dirty="0"/>
              <a:t> of all procedures,                  especially of decision making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de-DE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 b="1" dirty="0"/>
              <a:t>Flexibility</a:t>
            </a:r>
            <a:r>
              <a:rPr lang="en-GB" sz="2400" dirty="0"/>
              <a:t> in regard to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 dirty="0"/>
              <a:t>		- the development of the course programme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 dirty="0"/>
              <a:t>		- the development of personnel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 dirty="0"/>
              <a:t>		- the </a:t>
            </a:r>
            <a:r>
              <a:rPr lang="en-GB" sz="2400" dirty="0" smtClean="0"/>
              <a:t>choice of software</a:t>
            </a:r>
            <a:endParaRPr lang="en-GB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240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GB" sz="2400" dirty="0"/>
              <a:t>Close </a:t>
            </a:r>
            <a:r>
              <a:rPr lang="en-GB" sz="2400" b="1" dirty="0"/>
              <a:t>cooperation</a:t>
            </a:r>
            <a:r>
              <a:rPr lang="en-GB" sz="2400" dirty="0"/>
              <a:t> of all partners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hteck 4"/>
          <p:cNvSpPr>
            <a:spLocks noChangeArrowheads="1"/>
          </p:cNvSpPr>
          <p:nvPr/>
        </p:nvSpPr>
        <p:spPr bwMode="auto">
          <a:xfrm>
            <a:off x="863600" y="1628801"/>
            <a:ext cx="7416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endParaRPr lang="de-DE" sz="4000" b="1" dirty="0" smtClean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algn="ctr" eaLnBrk="0" hangingPunct="0"/>
            <a:r>
              <a:rPr lang="de-DE" sz="3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Further </a:t>
            </a:r>
            <a:r>
              <a:rPr lang="de-DE" sz="36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questions</a:t>
            </a:r>
            <a:r>
              <a:rPr lang="de-DE" sz="3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pPr algn="ctr" eaLnBrk="0" hangingPunct="0"/>
            <a:endParaRPr lang="de-DE" sz="3600" b="1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 eaLnBrk="0" hangingPunct="0"/>
            <a:r>
              <a:rPr lang="de-DE" sz="3600" b="1" dirty="0" err="1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Contact</a:t>
            </a:r>
            <a:r>
              <a:rPr lang="de-DE" sz="3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 paul.ruehl@vhb.org</a:t>
            </a:r>
            <a:endParaRPr lang="de-DE" sz="36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de-DE" sz="4000" b="1" dirty="0">
              <a:solidFill>
                <a:srgbClr val="0000FF"/>
              </a:solidFill>
            </a:endParaRPr>
          </a:p>
          <a:p>
            <a:pPr algn="ctr"/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Blended</a:t>
            </a:r>
            <a:r>
              <a:rPr lang="de-DE" dirty="0" smtClean="0"/>
              <a:t> Learning</a:t>
            </a:r>
            <a:br>
              <a:rPr lang="de-DE" dirty="0" smtClean="0"/>
            </a:br>
            <a:r>
              <a:rPr lang="de-DE" dirty="0" err="1" smtClean="0"/>
              <a:t>Micro</a:t>
            </a:r>
            <a:r>
              <a:rPr lang="de-DE" dirty="0" smtClean="0"/>
              <a:t> / </a:t>
            </a:r>
            <a:r>
              <a:rPr lang="de-DE" dirty="0" err="1" smtClean="0"/>
              <a:t>Macro</a:t>
            </a:r>
            <a:r>
              <a:rPr lang="de-DE" dirty="0" smtClean="0"/>
              <a:t> Level - 1</a:t>
            </a:r>
            <a:endParaRPr lang="de-DE" dirty="0"/>
          </a:p>
        </p:txBody>
      </p:sp>
      <p:sp>
        <p:nvSpPr>
          <p:cNvPr id="23558" name="Rechteck 6"/>
          <p:cNvSpPr>
            <a:spLocks noChangeArrowheads="1"/>
          </p:cNvSpPr>
          <p:nvPr/>
        </p:nvSpPr>
        <p:spPr bwMode="auto">
          <a:xfrm>
            <a:off x="611560" y="1424384"/>
            <a:ext cx="838835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de-DE" sz="2400" dirty="0" err="1"/>
              <a:t>Blended</a:t>
            </a:r>
            <a:r>
              <a:rPr lang="de-DE" sz="2400" dirty="0"/>
              <a:t> </a:t>
            </a:r>
            <a:r>
              <a:rPr lang="de-DE" sz="2400" dirty="0" err="1"/>
              <a:t>learning</a:t>
            </a:r>
            <a:r>
              <a:rPr lang="de-DE" sz="2400" dirty="0"/>
              <a:t> </a:t>
            </a:r>
            <a:r>
              <a:rPr lang="de-DE" sz="2400" dirty="0" err="1"/>
              <a:t>at</a:t>
            </a:r>
            <a:r>
              <a:rPr lang="de-DE" sz="2400" dirty="0"/>
              <a:t> </a:t>
            </a:r>
            <a:r>
              <a:rPr lang="de-DE" sz="2400" b="1" dirty="0" err="1">
                <a:solidFill>
                  <a:srgbClr val="FF0000"/>
                </a:solidFill>
              </a:rPr>
              <a:t>micro</a:t>
            </a:r>
            <a:r>
              <a:rPr lang="de-DE" sz="2400" b="1" dirty="0"/>
              <a:t> </a:t>
            </a:r>
            <a:r>
              <a:rPr lang="de-DE" sz="2400" dirty="0" err="1"/>
              <a:t>level</a:t>
            </a:r>
            <a:r>
              <a:rPr lang="de-DE" sz="2400" dirty="0" smtClean="0"/>
              <a:t>:</a:t>
            </a:r>
            <a:endParaRPr lang="de-DE" sz="2400" dirty="0"/>
          </a:p>
          <a:p>
            <a:pPr marL="342900" indent="-342900"/>
            <a:r>
              <a:rPr lang="de-DE" sz="2400" dirty="0"/>
              <a:t> </a:t>
            </a:r>
            <a:endParaRPr lang="de-DE" sz="600" dirty="0" smtClean="0"/>
          </a:p>
          <a:p>
            <a:pPr marL="342900" indent="-342900"/>
            <a:r>
              <a:rPr lang="de-DE" sz="2400" dirty="0" smtClean="0"/>
              <a:t>	</a:t>
            </a:r>
            <a:r>
              <a:rPr lang="de-DE" sz="2400" dirty="0" err="1" smtClean="0"/>
              <a:t>face-to-face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online </a:t>
            </a:r>
            <a:r>
              <a:rPr lang="de-DE" sz="2400" dirty="0" err="1" smtClean="0"/>
              <a:t>elements</a:t>
            </a:r>
            <a:r>
              <a:rPr lang="de-DE" sz="2400" dirty="0" smtClean="0"/>
              <a:t> </a:t>
            </a:r>
            <a:r>
              <a:rPr lang="de-DE" sz="2400" dirty="0" err="1" smtClean="0"/>
              <a:t>combined</a:t>
            </a:r>
            <a:endParaRPr lang="de-DE" sz="2400" dirty="0" smtClean="0"/>
          </a:p>
          <a:p>
            <a:pPr marL="342900" indent="-342900"/>
            <a:r>
              <a:rPr lang="de-DE" sz="2400" dirty="0"/>
              <a:t>	in </a:t>
            </a:r>
            <a:r>
              <a:rPr lang="de-DE" sz="2400" dirty="0" err="1"/>
              <a:t>each</a:t>
            </a:r>
            <a:r>
              <a:rPr lang="de-DE" sz="2400" dirty="0"/>
              <a:t> individual </a:t>
            </a:r>
            <a:r>
              <a:rPr lang="de-DE" sz="2400" dirty="0" err="1"/>
              <a:t>course</a:t>
            </a:r>
            <a:endParaRPr lang="de-DE" sz="2400" dirty="0"/>
          </a:p>
          <a:p>
            <a:pPr marL="342900" indent="-342900"/>
            <a:endParaRPr lang="de-DE" sz="1000" dirty="0"/>
          </a:p>
          <a:p>
            <a:pPr marL="742950" lvl="1" indent="-285750">
              <a:buFontTx/>
              <a:buChar char="-"/>
            </a:pPr>
            <a:r>
              <a:rPr lang="de-DE" sz="2400" dirty="0" err="1"/>
              <a:t>peadogical</a:t>
            </a:r>
            <a:r>
              <a:rPr lang="de-DE" sz="2400" dirty="0"/>
              <a:t> </a:t>
            </a:r>
            <a:r>
              <a:rPr lang="de-DE" sz="2400" dirty="0" err="1"/>
              <a:t>benefits</a:t>
            </a:r>
            <a:endParaRPr lang="de-DE" sz="2400" dirty="0"/>
          </a:p>
          <a:p>
            <a:pPr marL="742950" lvl="1" indent="-285750">
              <a:buFontTx/>
              <a:buChar char="-"/>
            </a:pPr>
            <a:r>
              <a:rPr lang="de-DE" sz="2400" dirty="0"/>
              <a:t>„</a:t>
            </a:r>
            <a:r>
              <a:rPr lang="de-DE" sz="2400" dirty="0" err="1"/>
              <a:t>import</a:t>
            </a:r>
            <a:r>
              <a:rPr lang="de-DE" sz="2400" dirty="0"/>
              <a:t>“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courses</a:t>
            </a:r>
            <a:r>
              <a:rPr lang="de-DE" sz="2400" dirty="0"/>
              <a:t> </a:t>
            </a:r>
            <a:r>
              <a:rPr lang="de-DE" sz="2400" dirty="0" err="1"/>
              <a:t>less</a:t>
            </a:r>
            <a:r>
              <a:rPr lang="de-DE" sz="2400" dirty="0"/>
              <a:t> </a:t>
            </a:r>
            <a:r>
              <a:rPr lang="de-DE" sz="2400" dirty="0" err="1"/>
              <a:t>attractive</a:t>
            </a:r>
            <a:r>
              <a:rPr lang="de-DE" sz="2400" dirty="0"/>
              <a:t> (</a:t>
            </a:r>
            <a:r>
              <a:rPr lang="de-DE" sz="2400" dirty="0" err="1"/>
              <a:t>face-to-face</a:t>
            </a:r>
            <a:r>
              <a:rPr lang="de-DE" sz="2400" dirty="0"/>
              <a:t> </a:t>
            </a:r>
            <a:r>
              <a:rPr lang="de-DE" sz="2400" dirty="0" err="1"/>
              <a:t>elements</a:t>
            </a:r>
            <a:r>
              <a:rPr lang="de-DE" sz="2400" dirty="0"/>
              <a:t> </a:t>
            </a:r>
            <a:r>
              <a:rPr lang="de-DE" sz="2400" dirty="0" err="1"/>
              <a:t>have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provided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importing</a:t>
            </a:r>
            <a:r>
              <a:rPr lang="de-DE" sz="2400" dirty="0"/>
              <a:t> </a:t>
            </a:r>
            <a:r>
              <a:rPr lang="de-DE" sz="2400" dirty="0" err="1"/>
              <a:t>university</a:t>
            </a:r>
            <a:r>
              <a:rPr lang="de-DE" sz="2400" dirty="0"/>
              <a:t>)</a:t>
            </a:r>
          </a:p>
          <a:p>
            <a:pPr marL="742950" lvl="1" indent="-285750">
              <a:buFontTx/>
              <a:buChar char="-"/>
            </a:pPr>
            <a:r>
              <a:rPr lang="de-DE" sz="2400" dirty="0" err="1"/>
              <a:t>costs</a:t>
            </a:r>
            <a:r>
              <a:rPr lang="de-DE" sz="2400" dirty="0"/>
              <a:t> </a:t>
            </a:r>
            <a:r>
              <a:rPr lang="de-DE" sz="2400" dirty="0" err="1"/>
              <a:t>probably</a:t>
            </a:r>
            <a:r>
              <a:rPr lang="de-DE" sz="2400" dirty="0"/>
              <a:t> </a:t>
            </a:r>
            <a:r>
              <a:rPr lang="de-DE" sz="2400" dirty="0" err="1"/>
              <a:t>higher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traditional 	  	  </a:t>
            </a:r>
            <a:r>
              <a:rPr lang="de-DE" sz="2400" dirty="0" err="1"/>
              <a:t>courses</a:t>
            </a:r>
            <a:r>
              <a:rPr lang="de-DE" sz="2400" dirty="0"/>
              <a:t> </a:t>
            </a:r>
            <a:r>
              <a:rPr lang="de-DE" sz="2400" dirty="0" err="1"/>
              <a:t>or</a:t>
            </a:r>
            <a:r>
              <a:rPr lang="de-DE" sz="2400" dirty="0"/>
              <a:t> online-</a:t>
            </a:r>
            <a:r>
              <a:rPr lang="de-DE" sz="2400" dirty="0" err="1"/>
              <a:t>courses</a:t>
            </a:r>
            <a:endParaRPr lang="de-DE" sz="2400" dirty="0"/>
          </a:p>
          <a:p>
            <a:pPr marL="742950" lvl="1" indent="-285750">
              <a:buFontTx/>
              <a:buChar char="-"/>
            </a:pPr>
            <a:endParaRPr lang="de-DE" sz="2400" dirty="0"/>
          </a:p>
          <a:p>
            <a:pPr marL="742950" lvl="1" indent="-285750"/>
            <a:r>
              <a:rPr lang="de-DE" sz="2400" dirty="0"/>
              <a:t>► </a:t>
            </a:r>
            <a:r>
              <a:rPr lang="de-DE" sz="2400" dirty="0" err="1"/>
              <a:t>hardly</a:t>
            </a:r>
            <a:r>
              <a:rPr lang="de-DE" sz="2400" dirty="0"/>
              <a:t> </a:t>
            </a:r>
            <a:r>
              <a:rPr lang="de-DE" sz="2400" dirty="0" err="1"/>
              <a:t>suitable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cooperation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universities</a:t>
            </a:r>
            <a:r>
              <a:rPr lang="de-DE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Blended</a:t>
            </a:r>
            <a:r>
              <a:rPr lang="de-DE" dirty="0" smtClean="0"/>
              <a:t> Learning</a:t>
            </a:r>
            <a:br>
              <a:rPr lang="de-DE" dirty="0" smtClean="0"/>
            </a:br>
            <a:r>
              <a:rPr lang="de-DE" dirty="0" err="1" smtClean="0"/>
              <a:t>Micro</a:t>
            </a:r>
            <a:r>
              <a:rPr lang="de-DE" dirty="0" smtClean="0"/>
              <a:t> / </a:t>
            </a:r>
            <a:r>
              <a:rPr lang="de-DE" dirty="0" err="1" smtClean="0"/>
              <a:t>Macro</a:t>
            </a:r>
            <a:r>
              <a:rPr lang="de-DE" dirty="0" smtClean="0"/>
              <a:t> Level - 2</a:t>
            </a:r>
            <a:endParaRPr lang="de-DE" dirty="0"/>
          </a:p>
        </p:txBody>
      </p:sp>
      <p:sp>
        <p:nvSpPr>
          <p:cNvPr id="24581" name="Rechteck 4"/>
          <p:cNvSpPr>
            <a:spLocks noChangeArrowheads="1"/>
          </p:cNvSpPr>
          <p:nvPr/>
        </p:nvSpPr>
        <p:spPr bwMode="auto">
          <a:xfrm>
            <a:off x="250825" y="188913"/>
            <a:ext cx="8893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e-DE" sz="3200"/>
          </a:p>
        </p:txBody>
      </p:sp>
      <p:sp>
        <p:nvSpPr>
          <p:cNvPr id="24582" name="Rechteck 6"/>
          <p:cNvSpPr>
            <a:spLocks noChangeArrowheads="1"/>
          </p:cNvSpPr>
          <p:nvPr/>
        </p:nvSpPr>
        <p:spPr bwMode="auto">
          <a:xfrm>
            <a:off x="575692" y="1773238"/>
            <a:ext cx="85328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de-DE" sz="2400" dirty="0" err="1"/>
              <a:t>Blended</a:t>
            </a:r>
            <a:r>
              <a:rPr lang="de-DE" sz="2400" dirty="0"/>
              <a:t> </a:t>
            </a:r>
            <a:r>
              <a:rPr lang="de-DE" sz="2400" dirty="0" err="1"/>
              <a:t>learning</a:t>
            </a:r>
            <a:r>
              <a:rPr lang="de-DE" sz="2400" dirty="0"/>
              <a:t> </a:t>
            </a:r>
            <a:r>
              <a:rPr lang="de-DE" sz="2400" dirty="0" err="1"/>
              <a:t>at</a:t>
            </a:r>
            <a:r>
              <a:rPr lang="de-DE" sz="2400" dirty="0"/>
              <a:t> </a:t>
            </a:r>
            <a:r>
              <a:rPr lang="de-DE" sz="2400" b="1" dirty="0" err="1">
                <a:solidFill>
                  <a:srgbClr val="00B050"/>
                </a:solidFill>
              </a:rPr>
              <a:t>macro</a:t>
            </a:r>
            <a:r>
              <a:rPr lang="de-DE" sz="2400" b="1" dirty="0"/>
              <a:t> </a:t>
            </a:r>
            <a:r>
              <a:rPr lang="de-DE" sz="2400" dirty="0" err="1"/>
              <a:t>level</a:t>
            </a:r>
            <a:r>
              <a:rPr lang="de-DE" sz="2400" dirty="0"/>
              <a:t>:</a:t>
            </a:r>
            <a:r>
              <a:rPr lang="de-DE" sz="2400" b="1" dirty="0"/>
              <a:t> </a:t>
            </a:r>
          </a:p>
          <a:p>
            <a:pPr marL="342900" indent="-342900">
              <a:buFontTx/>
              <a:buChar char="•"/>
            </a:pPr>
            <a:endParaRPr lang="de-DE" sz="2400" b="1" dirty="0"/>
          </a:p>
          <a:p>
            <a:pPr marL="342900" indent="-342900"/>
            <a:r>
              <a:rPr lang="de-DE" sz="2400" b="1" dirty="0"/>
              <a:t>	</a:t>
            </a:r>
            <a:r>
              <a:rPr lang="de-DE" sz="2400" b="1" dirty="0" smtClean="0"/>
              <a:t>- </a:t>
            </a:r>
            <a:r>
              <a:rPr lang="de-DE" sz="2400" u="sng" dirty="0" smtClean="0"/>
              <a:t>online</a:t>
            </a:r>
            <a:r>
              <a:rPr lang="de-DE" sz="2400" dirty="0" smtClean="0"/>
              <a:t> </a:t>
            </a:r>
            <a:r>
              <a:rPr lang="de-DE" sz="2400" dirty="0" err="1"/>
              <a:t>courses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part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course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study</a:t>
            </a:r>
            <a:r>
              <a:rPr lang="de-DE" sz="2400" dirty="0"/>
              <a:t> / </a:t>
            </a:r>
            <a:r>
              <a:rPr lang="de-DE" sz="2400" dirty="0" err="1"/>
              <a:t>curriculum</a:t>
            </a:r>
            <a:r>
              <a:rPr lang="de-DE" sz="2400" dirty="0"/>
              <a:t>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mainly</a:t>
            </a:r>
            <a:r>
              <a:rPr lang="de-DE" sz="2400" dirty="0"/>
              <a:t> </a:t>
            </a:r>
            <a:r>
              <a:rPr lang="de-DE" sz="2400" dirty="0" err="1"/>
              <a:t>consists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traditional </a:t>
            </a:r>
            <a:r>
              <a:rPr lang="de-DE" sz="2400" dirty="0" err="1"/>
              <a:t>face-to-face</a:t>
            </a:r>
            <a:r>
              <a:rPr lang="de-DE" sz="2400" dirty="0"/>
              <a:t> </a:t>
            </a:r>
            <a:r>
              <a:rPr lang="de-DE" sz="2400" dirty="0" err="1"/>
              <a:t>courses</a:t>
            </a:r>
            <a:endParaRPr lang="de-DE" sz="2400" dirty="0"/>
          </a:p>
          <a:p>
            <a:pPr marL="342900" indent="-342900"/>
            <a:r>
              <a:rPr lang="de-DE" sz="2400" dirty="0"/>
              <a:t> </a:t>
            </a:r>
          </a:p>
          <a:p>
            <a:pPr marL="342900" indent="-342900"/>
            <a:r>
              <a:rPr lang="de-DE" sz="2400" dirty="0"/>
              <a:t>	</a:t>
            </a:r>
            <a:r>
              <a:rPr lang="de-DE" sz="2400" dirty="0" smtClean="0"/>
              <a:t> </a:t>
            </a:r>
            <a:r>
              <a:rPr lang="de-DE" sz="2400" dirty="0"/>
              <a:t>- „</a:t>
            </a:r>
            <a:r>
              <a:rPr lang="de-DE" sz="2400" dirty="0" err="1"/>
              <a:t>import</a:t>
            </a:r>
            <a:r>
              <a:rPr lang="de-DE" sz="2400" dirty="0"/>
              <a:t>“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 smtClean="0"/>
              <a:t>single</a:t>
            </a:r>
            <a:r>
              <a:rPr lang="de-DE" sz="2400" dirty="0" smtClean="0"/>
              <a:t> </a:t>
            </a:r>
            <a:r>
              <a:rPr lang="de-DE" sz="2400" dirty="0" err="1" smtClean="0"/>
              <a:t>courses</a:t>
            </a:r>
            <a:r>
              <a:rPr lang="de-DE" sz="2400" dirty="0" smtClean="0"/>
              <a:t> </a:t>
            </a:r>
            <a:r>
              <a:rPr lang="de-DE" sz="2400" dirty="0"/>
              <a:t>easy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 smtClean="0"/>
              <a:t>attractive</a:t>
            </a:r>
            <a:r>
              <a:rPr lang="de-DE" sz="2400" dirty="0" smtClean="0"/>
              <a:t>: </a:t>
            </a:r>
            <a:r>
              <a:rPr lang="de-DE" sz="2400" dirty="0" err="1" smtClean="0"/>
              <a:t>developed</a:t>
            </a:r>
            <a:r>
              <a:rPr lang="de-DE" sz="2400" dirty="0" smtClean="0"/>
              <a:t> </a:t>
            </a:r>
            <a:r>
              <a:rPr lang="de-DE" sz="2400" dirty="0" err="1" smtClean="0"/>
              <a:t>at</a:t>
            </a:r>
            <a:r>
              <a:rPr lang="de-DE" sz="2400" dirty="0" smtClean="0"/>
              <a:t> </a:t>
            </a:r>
            <a:r>
              <a:rPr lang="de-DE" sz="2400" dirty="0" err="1" smtClean="0"/>
              <a:t>one</a:t>
            </a:r>
            <a:r>
              <a:rPr lang="de-DE" sz="2400" dirty="0" smtClean="0"/>
              <a:t> </a:t>
            </a:r>
            <a:r>
              <a:rPr lang="de-DE" sz="2400" dirty="0" err="1" smtClean="0"/>
              <a:t>university</a:t>
            </a:r>
            <a:r>
              <a:rPr lang="de-DE" sz="2400" dirty="0" smtClean="0"/>
              <a:t> – </a:t>
            </a:r>
            <a:r>
              <a:rPr lang="de-DE" sz="2400" dirty="0" err="1" smtClean="0"/>
              <a:t>exploited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several</a:t>
            </a:r>
            <a:endParaRPr lang="de-DE" sz="2400" dirty="0" smtClean="0"/>
          </a:p>
          <a:p>
            <a:pPr marL="342900" indent="-342900"/>
            <a:endParaRPr lang="de-DE" sz="2400" dirty="0"/>
          </a:p>
          <a:p>
            <a:pPr marL="342900" indent="-342900"/>
            <a:r>
              <a:rPr lang="de-DE" sz="2400" dirty="0"/>
              <a:t>   </a:t>
            </a:r>
            <a:r>
              <a:rPr lang="de-DE" sz="2400" dirty="0" smtClean="0"/>
              <a:t>  </a:t>
            </a:r>
            <a:r>
              <a:rPr lang="de-DE" sz="2400" dirty="0"/>
              <a:t>- </a:t>
            </a:r>
            <a:r>
              <a:rPr lang="de-DE" sz="2400" dirty="0" err="1"/>
              <a:t>pedagogical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economic</a:t>
            </a:r>
            <a:r>
              <a:rPr lang="de-DE" sz="2400" dirty="0"/>
              <a:t> </a:t>
            </a:r>
            <a:r>
              <a:rPr lang="de-DE" sz="2400" dirty="0" err="1"/>
              <a:t>advantages</a:t>
            </a:r>
            <a:r>
              <a:rPr lang="de-DE" sz="2400" dirty="0"/>
              <a:t> </a:t>
            </a:r>
            <a:r>
              <a:rPr lang="de-DE" sz="2400" dirty="0" err="1"/>
              <a:t>combined</a:t>
            </a:r>
            <a:endParaRPr lang="de-DE" sz="2400" dirty="0"/>
          </a:p>
          <a:p>
            <a:pPr marL="342900" indent="-342900"/>
            <a:endParaRPr lang="de-DE" sz="2400" dirty="0"/>
          </a:p>
          <a:p>
            <a:pPr marL="342900" indent="-342900"/>
            <a:r>
              <a:rPr lang="de-DE" sz="2400" dirty="0"/>
              <a:t>    ► </a:t>
            </a:r>
            <a:r>
              <a:rPr lang="de-DE" sz="2400" dirty="0" err="1"/>
              <a:t>suitable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cooperation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 smtClean="0"/>
              <a:t>universites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err="1" smtClean="0"/>
              <a:t>Blended</a:t>
            </a:r>
            <a:r>
              <a:rPr lang="de-DE" smtClean="0"/>
              <a:t> Learning</a:t>
            </a:r>
            <a:br>
              <a:rPr lang="de-DE" smtClean="0"/>
            </a:br>
            <a:r>
              <a:rPr lang="de-DE" err="1" smtClean="0"/>
              <a:t>Micro</a:t>
            </a:r>
            <a:r>
              <a:rPr lang="de-DE" smtClean="0"/>
              <a:t> / </a:t>
            </a:r>
            <a:r>
              <a:rPr lang="de-DE" err="1" smtClean="0"/>
              <a:t>Macro</a:t>
            </a:r>
            <a:r>
              <a:rPr lang="de-DE" smtClean="0"/>
              <a:t> Level</a:t>
            </a:r>
            <a:endParaRPr lang="de-DE"/>
          </a:p>
        </p:txBody>
      </p:sp>
      <p:sp>
        <p:nvSpPr>
          <p:cNvPr id="25606" name="Rechteck 6"/>
          <p:cNvSpPr>
            <a:spLocks noChangeArrowheads="1"/>
          </p:cNvSpPr>
          <p:nvPr/>
        </p:nvSpPr>
        <p:spPr bwMode="auto">
          <a:xfrm>
            <a:off x="1042989" y="1872114"/>
            <a:ext cx="6121299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sz="2400" dirty="0"/>
              <a:t>The </a:t>
            </a:r>
            <a:r>
              <a:rPr lang="de-DE" sz="2400" dirty="0" err="1"/>
              <a:t>experience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BVU </a:t>
            </a:r>
            <a:r>
              <a:rPr lang="de-DE" sz="2400" dirty="0" err="1"/>
              <a:t>shows</a:t>
            </a:r>
            <a:r>
              <a:rPr lang="de-DE" sz="2400" dirty="0"/>
              <a:t>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sz="2400" dirty="0"/>
              <a:t> </a:t>
            </a:r>
            <a:r>
              <a:rPr lang="de-DE" sz="2400" b="1" dirty="0" err="1"/>
              <a:t>macro</a:t>
            </a:r>
            <a:r>
              <a:rPr lang="de-DE" sz="2400" b="1" dirty="0"/>
              <a:t> </a:t>
            </a:r>
            <a:r>
              <a:rPr lang="de-DE" sz="2400" b="1" dirty="0" err="1"/>
              <a:t>level</a:t>
            </a:r>
            <a:r>
              <a:rPr lang="de-DE" sz="2400" b="1" dirty="0"/>
              <a:t> </a:t>
            </a:r>
            <a:r>
              <a:rPr lang="de-DE" sz="2400" b="1" dirty="0" err="1"/>
              <a:t>blended</a:t>
            </a:r>
            <a:r>
              <a:rPr lang="de-DE" sz="2400" b="1" dirty="0"/>
              <a:t> </a:t>
            </a:r>
            <a:r>
              <a:rPr lang="de-DE" sz="2400" b="1" dirty="0" err="1"/>
              <a:t>learning</a:t>
            </a:r>
            <a:r>
              <a:rPr lang="de-DE" sz="2400" b="1" dirty="0"/>
              <a:t> </a:t>
            </a:r>
            <a:r>
              <a:rPr lang="de-DE" sz="2400" b="1" dirty="0" err="1"/>
              <a:t>is</a:t>
            </a:r>
            <a:r>
              <a:rPr lang="de-DE" sz="2400" b="1" dirty="0"/>
              <a:t>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sz="2400" dirty="0"/>
              <a:t>	- </a:t>
            </a:r>
            <a:r>
              <a:rPr lang="de-DE" sz="2400" dirty="0" err="1"/>
              <a:t>attractive</a:t>
            </a:r>
            <a:r>
              <a:rPr lang="de-DE" sz="2400" dirty="0"/>
              <a:t>,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sz="2400" dirty="0"/>
              <a:t>	- </a:t>
            </a:r>
            <a:r>
              <a:rPr lang="de-DE" sz="2400" dirty="0" err="1"/>
              <a:t>effective</a:t>
            </a:r>
            <a:r>
              <a:rPr lang="de-DE" sz="2400" dirty="0"/>
              <a:t>, 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DE" sz="2400" dirty="0"/>
              <a:t>	- </a:t>
            </a:r>
            <a:r>
              <a:rPr lang="de-DE" sz="2400" dirty="0" err="1"/>
              <a:t>economically</a:t>
            </a:r>
            <a:r>
              <a:rPr lang="de-DE" sz="2400" dirty="0"/>
              <a:t> </a:t>
            </a:r>
            <a:r>
              <a:rPr lang="de-DE" sz="2400" dirty="0" err="1"/>
              <a:t>feasible</a:t>
            </a:r>
            <a:r>
              <a:rPr lang="de-DE" sz="2400" dirty="0" smtClean="0"/>
              <a:t>.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1907704" y="1844824"/>
            <a:ext cx="6408712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800" b="1" dirty="0" err="1" smtClean="0">
                <a:solidFill>
                  <a:schemeClr val="accent2"/>
                </a:solidFill>
              </a:rPr>
              <a:t>Aims</a:t>
            </a:r>
            <a:r>
              <a:rPr lang="de-DE" sz="2800" b="1" dirty="0" smtClean="0">
                <a:solidFill>
                  <a:schemeClr val="accent2"/>
                </a:solidFill>
              </a:rPr>
              <a:t> and </a:t>
            </a:r>
            <a:r>
              <a:rPr lang="de-DE" sz="2800" b="1" dirty="0" err="1" smtClean="0">
                <a:solidFill>
                  <a:schemeClr val="accent2"/>
                </a:solidFill>
              </a:rPr>
              <a:t>tasks</a:t>
            </a:r>
            <a:r>
              <a:rPr lang="de-DE" sz="2800" b="1" dirty="0" smtClean="0">
                <a:solidFill>
                  <a:schemeClr val="accent2"/>
                </a:solidFill>
              </a:rPr>
              <a:t> </a:t>
            </a:r>
            <a:r>
              <a:rPr lang="de-DE" sz="2800" b="1" dirty="0" err="1" smtClean="0">
                <a:solidFill>
                  <a:schemeClr val="accent2"/>
                </a:solidFill>
              </a:rPr>
              <a:t>of</a:t>
            </a:r>
            <a:r>
              <a:rPr lang="de-DE" sz="2800" b="1" dirty="0" smtClean="0">
                <a:solidFill>
                  <a:schemeClr val="accent2"/>
                </a:solidFill>
              </a:rPr>
              <a:t> </a:t>
            </a:r>
            <a:r>
              <a:rPr lang="de-DE" sz="2800" b="1" dirty="0" err="1" smtClean="0">
                <a:solidFill>
                  <a:schemeClr val="accent2"/>
                </a:solidFill>
              </a:rPr>
              <a:t>the</a:t>
            </a:r>
            <a:r>
              <a:rPr lang="de-DE" sz="2800" b="1" dirty="0" smtClean="0">
                <a:solidFill>
                  <a:schemeClr val="accent2"/>
                </a:solidFill>
              </a:rPr>
              <a:t> BVU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BVU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structure</a:t>
            </a:r>
            <a:endParaRPr lang="de-DE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Key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facts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figures</a:t>
            </a:r>
            <a:endParaRPr lang="de-DE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Principles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success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factors</a:t>
            </a:r>
            <a:endParaRPr lang="de-DE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Lessons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learned</a:t>
            </a:r>
            <a:endParaRPr lang="de-DE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spcBef>
                <a:spcPct val="50000"/>
              </a:spcBef>
            </a:pPr>
            <a:endParaRPr lang="de-DE" sz="2400" b="1" dirty="0" smtClean="0"/>
          </a:p>
          <a:p>
            <a:pPr marL="514350" indent="-514350">
              <a:spcBef>
                <a:spcPct val="50000"/>
              </a:spcBef>
            </a:pPr>
            <a:endParaRPr lang="de-DE" sz="2400" b="1" dirty="0" smtClean="0"/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b="1" dirty="0" smtClean="0"/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b="1" dirty="0" smtClean="0"/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>
                <a:latin typeface="Arial" charset="0"/>
              </a:rPr>
              <a:t>The </a:t>
            </a:r>
            <a:r>
              <a:rPr lang="de-DE" sz="2800" dirty="0" err="1" smtClean="0">
                <a:latin typeface="Arial" charset="0"/>
              </a:rPr>
              <a:t>Bavarian</a:t>
            </a:r>
            <a:r>
              <a:rPr lang="de-DE" sz="2800" dirty="0" smtClean="0">
                <a:latin typeface="Arial" charset="0"/>
              </a:rPr>
              <a:t> Virtual University</a:t>
            </a:r>
            <a:br>
              <a:rPr lang="de-DE" sz="2800" dirty="0" smtClean="0">
                <a:latin typeface="Arial" charset="0"/>
              </a:rPr>
            </a:br>
            <a:r>
              <a:rPr lang="de-DE" sz="2800" dirty="0" smtClean="0">
                <a:latin typeface="Arial" charset="0"/>
              </a:rPr>
              <a:t> (vhb = Virtuelle Hochschule Bayern)</a:t>
            </a:r>
            <a:endParaRPr lang="de-DE" sz="2800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755576" y="1844824"/>
            <a:ext cx="7931224" cy="4281339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institute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network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formed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all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universities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universities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sciences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in Bavaria          (not an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independent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university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!)</a:t>
            </a:r>
          </a:p>
          <a:p>
            <a:pPr>
              <a:buClr>
                <a:schemeClr val="accent2"/>
              </a:buClr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2"/>
              </a:buClr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operation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since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May 2000</a:t>
            </a:r>
          </a:p>
          <a:p>
            <a:pPr>
              <a:buClr>
                <a:schemeClr val="accent2"/>
              </a:buClr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de-DE" sz="2400" dirty="0" smtClean="0"/>
              <a:t>Academic </a:t>
            </a:r>
            <a:r>
              <a:rPr lang="de-DE" sz="2400" dirty="0" err="1" smtClean="0"/>
              <a:t>year</a:t>
            </a:r>
            <a:r>
              <a:rPr lang="de-DE" sz="2400" dirty="0" smtClean="0"/>
              <a:t> 2012/13:                                         </a:t>
            </a:r>
            <a:r>
              <a:rPr lang="de-DE" sz="2400" dirty="0" err="1" smtClean="0"/>
              <a:t>appr</a:t>
            </a:r>
            <a:r>
              <a:rPr lang="de-DE" sz="2400" dirty="0" smtClean="0"/>
              <a:t>. </a:t>
            </a:r>
            <a:r>
              <a:rPr lang="de-DE" sz="2400" b="1" dirty="0" smtClean="0"/>
              <a:t>115,000 </a:t>
            </a:r>
            <a:r>
              <a:rPr lang="de-DE" sz="2400" b="1" dirty="0" err="1" smtClean="0"/>
              <a:t>course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enrolments</a:t>
            </a:r>
            <a:r>
              <a:rPr lang="de-DE" sz="2400" dirty="0" smtClean="0"/>
              <a:t>                                                                     in </a:t>
            </a:r>
            <a:r>
              <a:rPr lang="de-DE" sz="2400" b="1" dirty="0" smtClean="0"/>
              <a:t>300 different </a:t>
            </a:r>
            <a:r>
              <a:rPr lang="de-DE" sz="2400" b="1" dirty="0" err="1" smtClean="0"/>
              <a:t>courses</a:t>
            </a:r>
            <a:r>
              <a:rPr lang="de-DE" sz="2400" dirty="0" smtClean="0"/>
              <a:t>                                               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appr</a:t>
            </a:r>
            <a:r>
              <a:rPr lang="de-DE" sz="2400" dirty="0" smtClean="0"/>
              <a:t>. </a:t>
            </a:r>
            <a:r>
              <a:rPr lang="de-DE" sz="2400" b="1" dirty="0" smtClean="0"/>
              <a:t>45,000 </a:t>
            </a:r>
            <a:r>
              <a:rPr lang="de-DE" sz="2400" b="1" dirty="0" err="1" smtClean="0"/>
              <a:t>students</a:t>
            </a:r>
            <a:endParaRPr lang="de-DE" sz="24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8333" y="1083096"/>
            <a:ext cx="5588163" cy="565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62880" y="274638"/>
            <a:ext cx="8229600" cy="1143000"/>
          </a:xfrm>
        </p:spPr>
        <p:txBody>
          <a:bodyPr/>
          <a:lstStyle/>
          <a:p>
            <a:pPr algn="r"/>
            <a:r>
              <a:rPr lang="de-DE" sz="3200" b="1" kern="1200" dirty="0" smtClean="0">
                <a:solidFill>
                  <a:schemeClr val="accent2"/>
                </a:solidFill>
                <a:latin typeface="Arial" charset="0"/>
                <a:ea typeface="ＭＳ Ｐゴシック" charset="-128"/>
                <a:cs typeface="+mn-cs"/>
              </a:rPr>
              <a:t>Member </a:t>
            </a:r>
            <a:r>
              <a:rPr lang="de-DE" sz="3200" b="1" kern="1200" dirty="0" err="1" smtClean="0">
                <a:solidFill>
                  <a:schemeClr val="accent2"/>
                </a:solidFill>
                <a:latin typeface="Arial" charset="0"/>
                <a:ea typeface="ＭＳ Ｐゴシック" charset="-128"/>
                <a:cs typeface="+mn-cs"/>
              </a:rPr>
              <a:t>Universities</a:t>
            </a:r>
            <a:endParaRPr lang="de-DE" sz="3200" b="1" kern="1200" dirty="0">
              <a:solidFill>
                <a:schemeClr val="accent2"/>
              </a:solidFill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34988" y="3500438"/>
            <a:ext cx="44323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/>
              <a:t>  9 </a:t>
            </a:r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err="1"/>
              <a:t>universities</a:t>
            </a:r>
            <a:endParaRPr lang="de-DE" dirty="0"/>
          </a:p>
          <a:p>
            <a:r>
              <a:rPr lang="de-DE" dirty="0"/>
              <a:t>17 </a:t>
            </a:r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err="1"/>
              <a:t>universities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applied</a:t>
            </a:r>
            <a:r>
              <a:rPr lang="de-DE" dirty="0"/>
              <a:t> </a:t>
            </a:r>
            <a:r>
              <a:rPr lang="de-DE" dirty="0" err="1"/>
              <a:t>sciences</a:t>
            </a:r>
            <a:endParaRPr lang="de-DE" dirty="0"/>
          </a:p>
          <a:p>
            <a:r>
              <a:rPr lang="de-DE" dirty="0"/>
              <a:t>  </a:t>
            </a:r>
            <a:r>
              <a:rPr lang="de-DE" dirty="0" smtClean="0"/>
              <a:t>4 </a:t>
            </a:r>
            <a:r>
              <a:rPr lang="de-DE" dirty="0" err="1"/>
              <a:t>further</a:t>
            </a:r>
            <a:r>
              <a:rPr lang="de-DE" dirty="0"/>
              <a:t> </a:t>
            </a:r>
            <a:r>
              <a:rPr lang="de-DE" dirty="0" err="1" smtClean="0"/>
              <a:t>universities</a:t>
            </a:r>
            <a:endParaRPr lang="de-DE" dirty="0" smtClean="0"/>
          </a:p>
          <a:p>
            <a:endParaRPr lang="de-DE" dirty="0" smtClean="0"/>
          </a:p>
          <a:p>
            <a:r>
              <a:rPr lang="de-DE" b="1" dirty="0" smtClean="0"/>
              <a:t>Bavaria: </a:t>
            </a:r>
            <a:r>
              <a:rPr lang="de-DE" b="1" dirty="0" err="1" smtClean="0"/>
              <a:t>population</a:t>
            </a:r>
            <a:r>
              <a:rPr lang="de-DE" b="1" dirty="0" smtClean="0"/>
              <a:t> 12.4 </a:t>
            </a:r>
            <a:r>
              <a:rPr lang="de-DE" b="1" dirty="0" err="1" smtClean="0"/>
              <a:t>mio</a:t>
            </a:r>
            <a:r>
              <a:rPr lang="de-DE" sz="1400" b="1" dirty="0" smtClean="0"/>
              <a:t>.  </a:t>
            </a:r>
            <a:r>
              <a:rPr lang="de-DE" sz="1400" dirty="0" smtClean="0"/>
              <a:t>(2011)</a:t>
            </a:r>
            <a:r>
              <a:rPr lang="de-DE" dirty="0" smtClean="0"/>
              <a:t>,           </a:t>
            </a:r>
          </a:p>
          <a:p>
            <a:r>
              <a:rPr lang="de-DE" b="1" dirty="0" smtClean="0"/>
              <a:t>     </a:t>
            </a:r>
            <a:r>
              <a:rPr lang="de-DE" b="1" dirty="0" err="1" smtClean="0"/>
              <a:t>appr</a:t>
            </a:r>
            <a:r>
              <a:rPr lang="de-DE" b="1" dirty="0" smtClean="0"/>
              <a:t>. 360,000 </a:t>
            </a:r>
            <a:r>
              <a:rPr lang="de-DE" b="1" dirty="0" err="1" smtClean="0"/>
              <a:t>students</a:t>
            </a:r>
            <a:r>
              <a:rPr lang="de-DE" b="1" dirty="0" smtClean="0"/>
              <a:t> </a:t>
            </a:r>
            <a:r>
              <a:rPr lang="de-DE" sz="1400" dirty="0" smtClean="0"/>
              <a:t>(2013)</a:t>
            </a:r>
            <a:endParaRPr lang="de-DE" sz="1400" dirty="0"/>
          </a:p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Challenges</a:t>
            </a:r>
            <a:endParaRPr lang="de-DE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48235" y="242047"/>
            <a:ext cx="7994090" cy="806824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u="none" strike="noStrike" kern="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1371600" y="22860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8" name="Text Box 37"/>
          <p:cNvSpPr txBox="1">
            <a:spLocks noChangeArrowheads="1"/>
          </p:cNvSpPr>
          <p:nvPr/>
        </p:nvSpPr>
        <p:spPr bwMode="auto">
          <a:xfrm>
            <a:off x="971600" y="1389529"/>
            <a:ext cx="7905128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/>
              <a:t>Growing overall demand for higher education with growing student numbers at least until 2020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/>
              <a:t>Urgent need to expand lifelong learning and to open the universities accordingly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/>
              <a:t>Growing student diversity with growing demand for more flexible studies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/>
              <a:t>Demographic change, leading to substantial</a:t>
            </a:r>
            <a:br>
              <a:rPr lang="en-US" sz="2400" dirty="0" smtClean="0"/>
            </a:br>
            <a:r>
              <a:rPr lang="en-US" sz="2400" dirty="0" smtClean="0"/>
              <a:t>population growth in some parts of the state          while other regions face a serious decline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ct val="50000"/>
              </a:spcBef>
            </a:pPr>
            <a:endParaRPr lang="de-DE" sz="2400" b="1" dirty="0" smtClean="0">
              <a:latin typeface="Arial" charset="0"/>
            </a:endParaRPr>
          </a:p>
          <a:p>
            <a:pPr marL="514350" indent="-514350">
              <a:spcBef>
                <a:spcPct val="50000"/>
              </a:spcBef>
            </a:pPr>
            <a:endParaRPr lang="de-DE" sz="2400" b="1" dirty="0" smtClean="0"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sz="2400" b="1" dirty="0" smtClean="0"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sz="2400" b="1" dirty="0" smtClean="0">
              <a:latin typeface="Arial" charset="0"/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sz="2400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Aims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899592" y="1196752"/>
            <a:ext cx="7632848" cy="884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complement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programmes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traditional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universities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, not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replace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them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Char char="•"/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Char char="•"/>
            </a:pP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Supporting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member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universities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  - in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educating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growing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numbers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students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while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  	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state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funding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does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not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grow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proportionally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      - in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providing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better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services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more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flexibility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, 	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especially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non-traditional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students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Consistent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thorough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quality</a:t>
            </a:r>
            <a:r>
              <a:rPr lang="de-DE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 smtClean="0">
                <a:latin typeface="Arial" pitchFamily="34" charset="0"/>
                <a:cs typeface="Arial" pitchFamily="34" charset="0"/>
              </a:rPr>
              <a:t>management</a:t>
            </a:r>
            <a:endParaRPr lang="de-DE" sz="24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Char char="•"/>
            </a:pP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No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complete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programmes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or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degrees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,                   but individual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courses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credits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ct val="50000"/>
              </a:spcBef>
            </a:pPr>
            <a:endParaRPr lang="de-DE" sz="2400" b="1" dirty="0" smtClean="0"/>
          </a:p>
          <a:p>
            <a:pPr marL="514350" indent="-514350">
              <a:spcBef>
                <a:spcPct val="50000"/>
              </a:spcBef>
            </a:pPr>
            <a:endParaRPr lang="de-DE" sz="2400" b="1" dirty="0" smtClean="0"/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sz="2400" b="1" dirty="0" smtClean="0"/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sz="2400" b="1" dirty="0" smtClean="0"/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979712" y="1844823"/>
            <a:ext cx="619268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Aims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tasks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of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BVU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800" b="1" dirty="0" smtClean="0">
                <a:solidFill>
                  <a:schemeClr val="accent2"/>
                </a:solidFill>
              </a:rPr>
              <a:t>BVU </a:t>
            </a:r>
            <a:r>
              <a:rPr lang="de-DE" sz="2800" b="1" dirty="0" err="1" smtClean="0">
                <a:solidFill>
                  <a:schemeClr val="accent2"/>
                </a:solidFill>
              </a:rPr>
              <a:t>structure</a:t>
            </a:r>
            <a:endParaRPr lang="de-DE" sz="2800" b="1" dirty="0" smtClean="0">
              <a:solidFill>
                <a:schemeClr val="accent2"/>
              </a:solidFill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Key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facts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figures</a:t>
            </a:r>
            <a:endParaRPr lang="de-DE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Principles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success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factors</a:t>
            </a:r>
            <a:endParaRPr lang="de-DE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Lessons</a:t>
            </a:r>
            <a:r>
              <a:rPr lang="de-DE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accent3">
                    <a:lumMod val="50000"/>
                  </a:schemeClr>
                </a:solidFill>
              </a:rPr>
              <a:t>learned</a:t>
            </a:r>
            <a:endParaRPr lang="de-DE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b="1" dirty="0" smtClean="0"/>
          </a:p>
          <a:p>
            <a:pPr marL="514350" indent="-514350">
              <a:spcBef>
                <a:spcPct val="50000"/>
              </a:spcBef>
            </a:pPr>
            <a:endParaRPr lang="de-DE" b="1" dirty="0" smtClean="0"/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sz="2000" b="1" dirty="0" smtClean="0"/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sz="2000" b="1" dirty="0" smtClean="0"/>
          </a:p>
          <a:p>
            <a:pPr marL="514350" indent="-514350">
              <a:spcBef>
                <a:spcPct val="50000"/>
              </a:spcBef>
              <a:buAutoNum type="arabicPeriod"/>
            </a:pPr>
            <a:endParaRPr lang="de-DE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70700" y="3861048"/>
            <a:ext cx="2273300" cy="2349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auto">
          <a:xfrm>
            <a:off x="6073775" y="3657600"/>
            <a:ext cx="3013075" cy="2867744"/>
          </a:xfrm>
          <a:prstGeom prst="triangle">
            <a:avLst>
              <a:gd name="adj" fmla="val 50000"/>
            </a:avLst>
          </a:prstGeom>
          <a:solidFill>
            <a:srgbClr val="0046B4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>
                <a:solidFill>
                  <a:schemeClr val="bg1"/>
                </a:solidFill>
              </a:rPr>
              <a:t/>
            </a:r>
            <a:br>
              <a:rPr lang="de-DE" b="1">
                <a:solidFill>
                  <a:schemeClr val="bg1"/>
                </a:solidFill>
              </a:rPr>
            </a:br>
            <a:r>
              <a:rPr lang="de-DE" b="1">
                <a:solidFill>
                  <a:schemeClr val="bg1"/>
                </a:solidFill>
              </a:rPr>
              <a:t>Office</a:t>
            </a: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3048000" y="3657600"/>
            <a:ext cx="3013075" cy="2867744"/>
          </a:xfrm>
          <a:prstGeom prst="triangle">
            <a:avLst>
              <a:gd name="adj" fmla="val 50000"/>
            </a:avLst>
          </a:prstGeom>
          <a:solidFill>
            <a:srgbClr val="0046B4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 err="1">
                <a:solidFill>
                  <a:schemeClr val="bg1"/>
                </a:solidFill>
              </a:rPr>
              <a:t>President</a:t>
            </a:r>
            <a:r>
              <a:rPr lang="de-DE" b="1">
                <a:solidFill>
                  <a:schemeClr val="bg2"/>
                </a:solidFill>
              </a:rPr>
              <a:t/>
            </a:r>
            <a:br>
              <a:rPr lang="de-DE" b="1">
                <a:solidFill>
                  <a:schemeClr val="bg2"/>
                </a:solidFill>
              </a:rPr>
            </a:br>
            <a:endParaRPr lang="de-DE" b="1">
              <a:solidFill>
                <a:schemeClr val="bg2"/>
              </a:solidFill>
            </a:endParaRPr>
          </a:p>
          <a:p>
            <a:pPr algn="ctr"/>
            <a:endParaRPr lang="de-DE" b="1">
              <a:solidFill>
                <a:schemeClr val="bg1"/>
              </a:solidFill>
            </a:endParaRPr>
          </a:p>
          <a:p>
            <a:pPr algn="ctr"/>
            <a:r>
              <a:rPr lang="de-DE" b="1">
                <a:solidFill>
                  <a:schemeClr val="bg1"/>
                </a:solidFill>
              </a:rPr>
              <a:t>Board</a:t>
            </a:r>
          </a:p>
        </p:txBody>
      </p:sp>
      <p:sp>
        <p:nvSpPr>
          <p:cNvPr id="72710" name="AutoShape 6"/>
          <p:cNvSpPr>
            <a:spLocks noChangeArrowheads="1"/>
          </p:cNvSpPr>
          <p:nvPr/>
        </p:nvSpPr>
        <p:spPr bwMode="auto">
          <a:xfrm>
            <a:off x="203200" y="2514600"/>
            <a:ext cx="8890000" cy="576263"/>
          </a:xfrm>
          <a:prstGeom prst="bevel">
            <a:avLst>
              <a:gd name="adj" fmla="val 12500"/>
            </a:avLst>
          </a:prstGeom>
          <a:solidFill>
            <a:srgbClr val="B5CFDB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>
                <a:solidFill>
                  <a:srgbClr val="003399"/>
                </a:solidFill>
              </a:rPr>
              <a:t>Members‘ Assembly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1676400" y="3200400"/>
            <a:ext cx="1081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>
                <a:solidFill>
                  <a:srgbClr val="0046B4"/>
                </a:solidFill>
              </a:rPr>
              <a:t>elects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4572000" y="3200400"/>
            <a:ext cx="0" cy="334963"/>
          </a:xfrm>
          <a:prstGeom prst="line">
            <a:avLst/>
          </a:prstGeom>
          <a:noFill/>
          <a:ln w="38100">
            <a:solidFill>
              <a:srgbClr val="0046B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 flipV="1">
            <a:off x="5580112" y="4509120"/>
            <a:ext cx="1080120" cy="0"/>
          </a:xfrm>
          <a:prstGeom prst="line">
            <a:avLst/>
          </a:prstGeom>
          <a:noFill/>
          <a:ln w="38100">
            <a:solidFill>
              <a:srgbClr val="0046B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5580112" y="4221088"/>
            <a:ext cx="11604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dirty="0" err="1" smtClean="0">
                <a:solidFill>
                  <a:srgbClr val="0046B4"/>
                </a:solidFill>
              </a:rPr>
              <a:t>appoints</a:t>
            </a:r>
            <a:endParaRPr lang="de-DE" sz="1600" b="1" dirty="0" smtClean="0">
              <a:solidFill>
                <a:srgbClr val="0046B4"/>
              </a:solidFill>
            </a:endParaRPr>
          </a:p>
        </p:txBody>
      </p:sp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1524000" y="3200400"/>
            <a:ext cx="0" cy="334963"/>
          </a:xfrm>
          <a:prstGeom prst="line">
            <a:avLst/>
          </a:prstGeom>
          <a:noFill/>
          <a:ln w="38100">
            <a:solidFill>
              <a:srgbClr val="0046B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4648200" y="3200400"/>
            <a:ext cx="1081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>
                <a:solidFill>
                  <a:srgbClr val="0046B4"/>
                </a:solidFill>
              </a:rPr>
              <a:t>elects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2705100" y="1828800"/>
            <a:ext cx="3733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600" b="1">
                <a:solidFill>
                  <a:srgbClr val="0046B4"/>
                </a:solidFill>
              </a:rPr>
              <a:t>send </a:t>
            </a:r>
            <a:r>
              <a:rPr lang="de-DE" sz="1600" b="1" err="1" smtClean="0">
                <a:solidFill>
                  <a:srgbClr val="0046B4"/>
                </a:solidFill>
              </a:rPr>
              <a:t>delegates</a:t>
            </a:r>
            <a:r>
              <a:rPr lang="de-DE" sz="1600" b="1" smtClean="0">
                <a:solidFill>
                  <a:srgbClr val="0046B4"/>
                </a:solidFill>
              </a:rPr>
              <a:t> </a:t>
            </a:r>
            <a:r>
              <a:rPr lang="de-DE" sz="1600" b="1" err="1">
                <a:solidFill>
                  <a:srgbClr val="0046B4"/>
                </a:solidFill>
              </a:rPr>
              <a:t>to</a:t>
            </a:r>
            <a:endParaRPr lang="de-DE" sz="1600" b="1">
              <a:solidFill>
                <a:srgbClr val="0046B4"/>
              </a:solidFill>
            </a:endParaRP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7048500" y="4241800"/>
            <a:ext cx="1028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400" b="1">
                <a:solidFill>
                  <a:schemeClr val="bg1"/>
                </a:solidFill>
              </a:rPr>
              <a:t>Managing Director</a:t>
            </a:r>
          </a:p>
        </p:txBody>
      </p:sp>
      <p:sp>
        <p:nvSpPr>
          <p:cNvPr id="72719" name="AutoShape 15"/>
          <p:cNvSpPr>
            <a:spLocks noChangeArrowheads="1"/>
          </p:cNvSpPr>
          <p:nvPr/>
        </p:nvSpPr>
        <p:spPr bwMode="auto">
          <a:xfrm>
            <a:off x="0" y="3657600"/>
            <a:ext cx="3032125" cy="2867744"/>
          </a:xfrm>
          <a:prstGeom prst="triangle">
            <a:avLst>
              <a:gd name="adj" fmla="val 50000"/>
            </a:avLst>
          </a:prstGeom>
          <a:solidFill>
            <a:srgbClr val="0046B4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>
                <a:solidFill>
                  <a:schemeClr val="bg1"/>
                </a:solidFill>
              </a:rPr>
              <a:t>Pro-</a:t>
            </a:r>
            <a:br>
              <a:rPr lang="de-DE" b="1">
                <a:solidFill>
                  <a:schemeClr val="bg1"/>
                </a:solidFill>
              </a:rPr>
            </a:br>
            <a:r>
              <a:rPr lang="de-DE" b="1" err="1">
                <a:solidFill>
                  <a:schemeClr val="bg1"/>
                </a:solidFill>
              </a:rPr>
              <a:t>gramme</a:t>
            </a:r>
            <a:endParaRPr lang="de-DE" b="1">
              <a:solidFill>
                <a:schemeClr val="bg1"/>
              </a:solidFill>
            </a:endParaRPr>
          </a:p>
          <a:p>
            <a:pPr algn="ctr"/>
            <a:r>
              <a:rPr lang="de-DE" b="1" err="1">
                <a:solidFill>
                  <a:schemeClr val="bg1"/>
                </a:solidFill>
              </a:rPr>
              <a:t>Committee</a:t>
            </a:r>
            <a:endParaRPr lang="de-DE" b="1">
              <a:solidFill>
                <a:schemeClr val="bg1"/>
              </a:solidFill>
            </a:endParaRPr>
          </a:p>
        </p:txBody>
      </p:sp>
      <p:sp>
        <p:nvSpPr>
          <p:cNvPr id="72720" name="AutoShape 16"/>
          <p:cNvSpPr>
            <a:spLocks noChangeArrowheads="1"/>
          </p:cNvSpPr>
          <p:nvPr/>
        </p:nvSpPr>
        <p:spPr bwMode="auto">
          <a:xfrm>
            <a:off x="190500" y="1092200"/>
            <a:ext cx="8890000" cy="576263"/>
          </a:xfrm>
          <a:prstGeom prst="bevel">
            <a:avLst>
              <a:gd name="adj" fmla="val 12500"/>
            </a:avLst>
          </a:prstGeom>
          <a:solidFill>
            <a:srgbClr val="B5CFDB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>
                <a:solidFill>
                  <a:srgbClr val="003399"/>
                </a:solidFill>
              </a:rPr>
              <a:t>31 member universities</a:t>
            </a:r>
          </a:p>
        </p:txBody>
      </p:sp>
      <p:sp>
        <p:nvSpPr>
          <p:cNvPr id="18" name="Titel 17"/>
          <p:cNvSpPr>
            <a:spLocks noGrp="1"/>
          </p:cNvSpPr>
          <p:nvPr>
            <p:ph type="title"/>
          </p:nvPr>
        </p:nvSpPr>
        <p:spPr>
          <a:xfrm>
            <a:off x="708720" y="260648"/>
            <a:ext cx="8183760" cy="1143000"/>
          </a:xfrm>
        </p:spPr>
        <p:txBody>
          <a:bodyPr/>
          <a:lstStyle/>
          <a:p>
            <a:r>
              <a:rPr lang="de-DE" err="1" smtClean="0"/>
              <a:t>Structures</a:t>
            </a:r>
            <a:r>
              <a:rPr lang="de-DE" smtClean="0"/>
              <a:t> - 1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483768" y="4221088"/>
            <a:ext cx="11604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600" b="1" dirty="0" err="1" smtClean="0">
                <a:solidFill>
                  <a:srgbClr val="0046B4"/>
                </a:solidFill>
              </a:rPr>
              <a:t>counsels</a:t>
            </a:r>
            <a:endParaRPr lang="de-DE" sz="1600" b="1" dirty="0" smtClean="0">
              <a:solidFill>
                <a:srgbClr val="0046B4"/>
              </a:solidFill>
            </a:endParaRPr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2483768" y="4509120"/>
            <a:ext cx="1080120" cy="0"/>
          </a:xfrm>
          <a:prstGeom prst="line">
            <a:avLst/>
          </a:prstGeom>
          <a:noFill/>
          <a:ln w="38100">
            <a:solidFill>
              <a:srgbClr val="0046B4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 autoUpdateAnimBg="0"/>
      <p:bldP spid="72709" grpId="0" animBg="1" autoUpdateAnimBg="0"/>
      <p:bldP spid="72710" grpId="0" animBg="1" autoUpdateAnimBg="0"/>
      <p:bldP spid="72711" grpId="0" autoUpdateAnimBg="0"/>
      <p:bldP spid="72712" grpId="0" animBg="1"/>
      <p:bldP spid="72713" grpId="0" animBg="1"/>
      <p:bldP spid="72714" grpId="0" autoUpdateAnimBg="0"/>
      <p:bldP spid="72715" grpId="0" animBg="1"/>
      <p:bldP spid="72716" grpId="0" autoUpdateAnimBg="0"/>
      <p:bldP spid="72717" grpId="0"/>
      <p:bldP spid="72718" grpId="0" autoUpdateAnimBg="0"/>
      <p:bldP spid="72719" grpId="0" animBg="1" autoUpdateAnimBg="0"/>
      <p:bldP spid="72720" grpId="0" animBg="1" autoUpdateAnimBg="0"/>
      <p:bldP spid="17" grpId="0" autoUpdateAnimBg="0"/>
      <p:bldP spid="19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ndard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Standard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1293</Words>
  <Application>Microsoft Macintosh PowerPoint</Application>
  <PresentationFormat>Présentation à l'écran (4:3)</PresentationFormat>
  <Paragraphs>314</Paragraphs>
  <Slides>29</Slides>
  <Notes>19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2</vt:i4>
      </vt:variant>
      <vt:variant>
        <vt:lpstr>Titres des diapositives</vt:lpstr>
      </vt:variant>
      <vt:variant>
        <vt:i4>29</vt:i4>
      </vt:variant>
    </vt:vector>
  </HeadingPairs>
  <TitlesOfParts>
    <vt:vector size="31" baseType="lpstr">
      <vt:lpstr>Standarddesign</vt:lpstr>
      <vt:lpstr>1_Standarddesign</vt:lpstr>
      <vt:lpstr>Diapositive 1</vt:lpstr>
      <vt:lpstr>Diapositive 2</vt:lpstr>
      <vt:lpstr>Diapositive 3</vt:lpstr>
      <vt:lpstr>The Bavarian Virtual University  (vhb = Virtuelle Hochschule Bayern)</vt:lpstr>
      <vt:lpstr>Member Universities</vt:lpstr>
      <vt:lpstr>Challenges</vt:lpstr>
      <vt:lpstr>Aims</vt:lpstr>
      <vt:lpstr>Diapositive 8</vt:lpstr>
      <vt:lpstr>Structures - 1</vt:lpstr>
      <vt:lpstr>Stuctures - 2 </vt:lpstr>
      <vt:lpstr>Diapositive 11</vt:lpstr>
      <vt:lpstr>Courses offered summer 2013</vt:lpstr>
      <vt:lpstr>Diapositive 13</vt:lpstr>
      <vt:lpstr>Diapositive 14</vt:lpstr>
      <vt:lpstr>Budget</vt:lpstr>
      <vt:lpstr>Diapositive 16</vt:lpstr>
      <vt:lpstr>Key Success Factors - Students</vt:lpstr>
      <vt:lpstr>Key Success Factors - Teachers</vt:lpstr>
      <vt:lpstr>Key Success Factors – Universities</vt:lpstr>
      <vt:lpstr>Key Success Factors –  Society and the State</vt:lpstr>
      <vt:lpstr>Diapositive 21</vt:lpstr>
      <vt:lpstr>Lessons Learned – 1</vt:lpstr>
      <vt:lpstr>Lessons Learned – 2</vt:lpstr>
      <vt:lpstr>Lessons Learned – 3</vt:lpstr>
      <vt:lpstr>Lessons Learned – 4</vt:lpstr>
      <vt:lpstr>Diapositive 26</vt:lpstr>
      <vt:lpstr>Blended Learning Micro / Macro Level - 1</vt:lpstr>
      <vt:lpstr>Blended Learning Micro / Macro Level - 2</vt:lpstr>
      <vt:lpstr>Blended Learning Micro / Macro Level</vt:lpstr>
    </vt:vector>
  </TitlesOfParts>
  <Manager/>
  <Company>Virtuelle Hochschule Bayern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>Paul Rühl</dc:creator>
  <cp:keywords/>
  <dc:description/>
  <cp:lastModifiedBy>Chantal  Acheré</cp:lastModifiedBy>
  <cp:revision>195</cp:revision>
  <dcterms:created xsi:type="dcterms:W3CDTF">2013-06-10T20:51:47Z</dcterms:created>
  <dcterms:modified xsi:type="dcterms:W3CDTF">2013-06-10T20:53:09Z</dcterms:modified>
  <cp:category/>
</cp:coreProperties>
</file>